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theme/theme11.xml" ContentType="application/vnd.openxmlformats-officedocument.theme+xml"/>
  <Override PartName="/ppt/slideLayouts/slideLayout13.xml" ContentType="application/vnd.openxmlformats-officedocument.presentationml.slideLayout+xml"/>
  <Override PartName="/ppt/theme/theme12.xml" ContentType="application/vnd.openxmlformats-officedocument.theme+xml"/>
  <Override PartName="/ppt/slideLayouts/slideLayout14.xml" ContentType="application/vnd.openxmlformats-officedocument.presentationml.slideLayout+xml"/>
  <Override PartName="/ppt/theme/theme13.xml" ContentType="application/vnd.openxmlformats-officedocument.theme+xml"/>
  <Override PartName="/ppt/slideLayouts/slideLayout15.xml" ContentType="application/vnd.openxmlformats-officedocument.presentationml.slideLayout+xml"/>
  <Override PartName="/ppt/theme/theme14.xml" ContentType="application/vnd.openxmlformats-officedocument.theme+xml"/>
  <Override PartName="/ppt/slideLayouts/slideLayout1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4"/>
    <p:sldMasterId id="2147483659" r:id="rId5"/>
    <p:sldMasterId id="2147483661" r:id="rId6"/>
    <p:sldMasterId id="2147483665" r:id="rId7"/>
    <p:sldMasterId id="2147483668" r:id="rId8"/>
    <p:sldMasterId id="2147483672" r:id="rId9"/>
    <p:sldMasterId id="2147483674" r:id="rId10"/>
    <p:sldMasterId id="2147483682" r:id="rId11"/>
    <p:sldMasterId id="2147483676" r:id="rId12"/>
    <p:sldMasterId id="2147483678" r:id="rId13"/>
    <p:sldMasterId id="2147483690" r:id="rId14"/>
    <p:sldMasterId id="2147483680" r:id="rId15"/>
    <p:sldMasterId id="2147483686" r:id="rId16"/>
    <p:sldMasterId id="2147483684" r:id="rId17"/>
    <p:sldMasterId id="2147483688" r:id="rId18"/>
  </p:sldMasterIdLst>
  <p:notesMasterIdLst>
    <p:notesMasterId r:id="rId28"/>
  </p:notesMasterIdLst>
  <p:sldIdLst>
    <p:sldId id="296" r:id="rId19"/>
    <p:sldId id="301" r:id="rId20"/>
    <p:sldId id="298" r:id="rId21"/>
    <p:sldId id="299" r:id="rId22"/>
    <p:sldId id="290" r:id="rId23"/>
    <p:sldId id="292" r:id="rId24"/>
    <p:sldId id="276" r:id="rId25"/>
    <p:sldId id="291" r:id="rId26"/>
    <p:sldId id="300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B76"/>
    <a:srgbClr val="C6D2D5"/>
    <a:srgbClr val="EEF4F4"/>
    <a:srgbClr val="E0E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42"/>
  </p:normalViewPr>
  <p:slideViewPr>
    <p:cSldViewPr snapToGrid="0" snapToObjects="1">
      <p:cViewPr varScale="1">
        <p:scale>
          <a:sx n="58" d="100"/>
          <a:sy n="58" d="100"/>
        </p:scale>
        <p:origin x="4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" Type="http://schemas.openxmlformats.org/officeDocument/2006/relationships/customXml" Target="../customXml/item3.xml"/><Relationship Id="rId21" Type="http://schemas.openxmlformats.org/officeDocument/2006/relationships/slide" Target="slides/slide3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A70A5-EE49-884E-B072-85AC602510FC}" type="datetimeFigureOut">
              <a:rPr lang="en-DE" smtClean="0"/>
              <a:t>10/03/2020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D137D-C82D-6442-8EBF-0BC5C2BB150C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0796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https://</a:t>
            </a:r>
            <a:r>
              <a:rPr lang="en-GB" err="1"/>
              <a:t>unsplash.com</a:t>
            </a:r>
            <a:r>
              <a:rPr lang="en-GB"/>
              <a:t>/photos/rRWiVQzLm7k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D137D-C82D-6442-8EBF-0BC5C2BB150C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72320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Model the interview</a:t>
            </a:r>
          </a:p>
          <a:p>
            <a:endParaRPr lang="en-GB"/>
          </a:p>
          <a:p>
            <a:r>
              <a:rPr lang="en-GB"/>
              <a:t>https://</a:t>
            </a:r>
            <a:r>
              <a:rPr lang="en-GB" err="1"/>
              <a:t>unsplash.com</a:t>
            </a:r>
            <a:r>
              <a:rPr lang="en-GB"/>
              <a:t>/photos/rRWiVQzLm7k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D137D-C82D-6442-8EBF-0BC5C2BB150C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9460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https://</a:t>
            </a:r>
            <a:r>
              <a:rPr lang="en-GB" err="1"/>
              <a:t>unsplash.com</a:t>
            </a:r>
            <a:r>
              <a:rPr lang="en-GB"/>
              <a:t>/photos/rRWiVQzLm7k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D137D-C82D-6442-8EBF-0BC5C2BB150C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49392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DE"/>
              <a:t>Slide during the start of the session, while Astrid presents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D137D-C82D-6442-8EBF-0BC5C2BB150C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61117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DE"/>
              <a:t>Slide during the start of the session, while Astrid presents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D137D-C82D-6442-8EBF-0BC5C2BB150C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35279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layout_01 mit 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BA30A-9F47-9D4C-91F6-AD897487F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565" y="451402"/>
            <a:ext cx="10137913" cy="688423"/>
          </a:xfrm>
          <a:prstGeom prst="rect">
            <a:avLst/>
          </a:prstGeom>
        </p:spPr>
        <p:txBody>
          <a:bodyPr/>
          <a:lstStyle>
            <a:lvl1pPr>
              <a:defRPr sz="4400" b="0" i="0" baseline="0">
                <a:solidFill>
                  <a:srgbClr val="244B76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de-DE" b="1">
                <a:solidFill>
                  <a:srgbClr val="244B76"/>
                </a:solidFill>
              </a:rPr>
              <a:t>TITEL IN AVENIR HEAVY 44 </a:t>
            </a:r>
            <a:r>
              <a:rPr lang="de-DE" b="1" err="1">
                <a:solidFill>
                  <a:srgbClr val="244B76"/>
                </a:solidFill>
              </a:rPr>
              <a:t>pt</a:t>
            </a:r>
            <a:r>
              <a:rPr lang="de-DE" b="1">
                <a:solidFill>
                  <a:srgbClr val="244B76"/>
                </a:solidFill>
              </a:rPr>
              <a:t>.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43B7EF-5179-124D-87E0-33CFEB9CE3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7565" y="1139825"/>
            <a:ext cx="7315200" cy="838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rgbClr val="244B76"/>
                </a:solidFill>
                <a:latin typeface="Avenir Book" panose="02000503020000020003" pitchFamily="2" charset="0"/>
              </a:defRPr>
            </a:lvl1pPr>
          </a:lstStyle>
          <a:p>
            <a:r>
              <a:rPr lang="de-DE">
                <a:solidFill>
                  <a:srgbClr val="244B76"/>
                </a:solidFill>
              </a:rPr>
              <a:t>Untertitel </a:t>
            </a:r>
            <a:r>
              <a:rPr lang="de-DE" err="1">
                <a:solidFill>
                  <a:srgbClr val="244B76"/>
                </a:solidFill>
              </a:rPr>
              <a:t>Avenir</a:t>
            </a:r>
            <a:r>
              <a:rPr lang="de-DE">
                <a:solidFill>
                  <a:srgbClr val="244B76"/>
                </a:solidFill>
              </a:rPr>
              <a:t> Book 24 </a:t>
            </a:r>
            <a:r>
              <a:rPr lang="de-DE" err="1">
                <a:solidFill>
                  <a:srgbClr val="244B76"/>
                </a:solidFill>
              </a:rPr>
              <a:t>pt</a:t>
            </a:r>
            <a:r>
              <a:rPr lang="de-DE">
                <a:solidFill>
                  <a:srgbClr val="244B7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6631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ayout Hintergrund 05 Kreis weis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BA30A-9F47-9D4C-91F6-AD897487F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356" y="2217942"/>
            <a:ext cx="9919251" cy="1916736"/>
          </a:xfrm>
          <a:prstGeom prst="rect">
            <a:avLst/>
          </a:prstGeom>
        </p:spPr>
        <p:txBody>
          <a:bodyPr/>
          <a:lstStyle>
            <a:lvl1pPr algn="ctr">
              <a:defRPr sz="4400" baseline="0">
                <a:solidFill>
                  <a:srgbClr val="244B76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de-DE" b="1">
                <a:solidFill>
                  <a:srgbClr val="244B76"/>
                </a:solidFill>
              </a:rPr>
              <a:t>"HEADLINE MASTER</a:t>
            </a:r>
            <a:br>
              <a:rPr lang="de-DE" b="1">
                <a:solidFill>
                  <a:srgbClr val="244B76"/>
                </a:solidFill>
              </a:rPr>
            </a:br>
            <a:r>
              <a:rPr lang="de-DE" b="1">
                <a:solidFill>
                  <a:srgbClr val="244B76"/>
                </a:solidFill>
              </a:rPr>
              <a:t>AVENIR HEAVY ZENTRIERT.</a:t>
            </a:r>
            <a:br>
              <a:rPr lang="de-DE" b="1">
                <a:solidFill>
                  <a:srgbClr val="244B76"/>
                </a:solidFill>
              </a:rPr>
            </a:br>
            <a:r>
              <a:rPr lang="de-DE" b="1">
                <a:solidFill>
                  <a:srgbClr val="244B76"/>
                </a:solidFill>
              </a:rPr>
              <a:t>Z.B. FÜR ZITATE."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43B7EF-5179-124D-87E0-33CFEB9CE3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46751" y="5057426"/>
            <a:ext cx="7762460" cy="8380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rgbClr val="244B76"/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de-DE">
                <a:solidFill>
                  <a:srgbClr val="244B76"/>
                </a:solidFill>
              </a:rPr>
              <a:t>Untertitel </a:t>
            </a:r>
            <a:r>
              <a:rPr lang="de-DE" err="1">
                <a:solidFill>
                  <a:srgbClr val="244B76"/>
                </a:solidFill>
              </a:rPr>
              <a:t>Avenir</a:t>
            </a:r>
            <a:r>
              <a:rPr lang="de-DE">
                <a:solidFill>
                  <a:srgbClr val="244B76"/>
                </a:solidFill>
              </a:rPr>
              <a:t> light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52F9D85-FB5D-014A-890D-55FCFCC41658}"/>
              </a:ext>
            </a:extLst>
          </p:cNvPr>
          <p:cNvSpPr txBox="1"/>
          <p:nvPr userDrawn="1"/>
        </p:nvSpPr>
        <p:spPr>
          <a:xfrm>
            <a:off x="10833652" y="63610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636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ayout Hintergrund 06 Kreis weis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BA30A-9F47-9D4C-91F6-AD897487F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6751" y="2297455"/>
            <a:ext cx="9486901" cy="1916736"/>
          </a:xfrm>
          <a:prstGeom prst="rect">
            <a:avLst/>
          </a:prstGeom>
        </p:spPr>
        <p:txBody>
          <a:bodyPr/>
          <a:lstStyle>
            <a:lvl1pPr algn="ctr">
              <a:defRPr sz="4400" baseline="0">
                <a:solidFill>
                  <a:srgbClr val="244B76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de-DE" b="1">
                <a:solidFill>
                  <a:srgbClr val="244B76"/>
                </a:solidFill>
              </a:rPr>
              <a:t>"HEADLINE MASTER</a:t>
            </a:r>
            <a:br>
              <a:rPr lang="de-DE" b="1">
                <a:solidFill>
                  <a:srgbClr val="244B76"/>
                </a:solidFill>
              </a:rPr>
            </a:br>
            <a:r>
              <a:rPr lang="de-DE" b="1">
                <a:solidFill>
                  <a:srgbClr val="244B76"/>
                </a:solidFill>
              </a:rPr>
              <a:t>AVENIR HEAVY ZENTRIERT.</a:t>
            </a:r>
            <a:br>
              <a:rPr lang="de-DE" b="1">
                <a:solidFill>
                  <a:srgbClr val="244B76"/>
                </a:solidFill>
              </a:rPr>
            </a:br>
            <a:r>
              <a:rPr lang="de-DE" b="1">
                <a:solidFill>
                  <a:srgbClr val="244B76"/>
                </a:solidFill>
              </a:rPr>
              <a:t>Z.B. FÜR ZITATE."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43B7EF-5179-124D-87E0-33CFEB9CE3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08971" y="4868586"/>
            <a:ext cx="7762460" cy="8380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rgbClr val="244B76"/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de-DE">
                <a:solidFill>
                  <a:srgbClr val="244B76"/>
                </a:solidFill>
              </a:rPr>
              <a:t>Untertitel </a:t>
            </a:r>
            <a:r>
              <a:rPr lang="de-DE" err="1">
                <a:solidFill>
                  <a:srgbClr val="244B76"/>
                </a:solidFill>
              </a:rPr>
              <a:t>Avenir</a:t>
            </a:r>
            <a:r>
              <a:rPr lang="de-DE">
                <a:solidFill>
                  <a:srgbClr val="244B76"/>
                </a:solidFill>
              </a:rPr>
              <a:t> light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52F9D85-FB5D-014A-890D-55FCFCC41658}"/>
              </a:ext>
            </a:extLst>
          </p:cNvPr>
          <p:cNvSpPr txBox="1"/>
          <p:nvPr userDrawn="1"/>
        </p:nvSpPr>
        <p:spPr>
          <a:xfrm>
            <a:off x="10833652" y="63610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2533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Hintergrund 07 Kreis weis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BA30A-9F47-9D4C-91F6-AD897487F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57" y="582724"/>
            <a:ext cx="7896765" cy="649345"/>
          </a:xfrm>
          <a:prstGeom prst="rect">
            <a:avLst/>
          </a:prstGeom>
        </p:spPr>
        <p:txBody>
          <a:bodyPr/>
          <a:lstStyle>
            <a:lvl1pPr algn="l">
              <a:defRPr sz="3800" baseline="0">
                <a:solidFill>
                  <a:srgbClr val="244B76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de-DE" b="1">
                <a:solidFill>
                  <a:srgbClr val="244B76"/>
                </a:solidFill>
              </a:rPr>
              <a:t>HEADLINE AVENIR HEAVY, 38 PT.</a:t>
            </a:r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43D532C-98D1-9147-8FC3-8C5A6C9116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958" y="2232514"/>
            <a:ext cx="4124470" cy="46254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lang="de-DE" sz="1800" b="0" i="0" baseline="0" smtClean="0">
                <a:solidFill>
                  <a:srgbClr val="244B76"/>
                </a:solidFill>
                <a:effectLst/>
                <a:latin typeface="Avenir Light" panose="020B0402020203020204" pitchFamily="34" charset="77"/>
              </a:defRPr>
            </a:lvl1pPr>
          </a:lstStyle>
          <a:p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Arum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molut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ommo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blautemolum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illaut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audae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velicit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nus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ariorati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adias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quatquis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simi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alignim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agnatiis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ant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utem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re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se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laboribus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ex et et,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temque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iur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eos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pro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magni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te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perum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facestione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unt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dolore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molendio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.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Itatiatia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velland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ignisi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et, quas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im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quidusdam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debitis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quiaepe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rferrore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veles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conecum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quatem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cum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quod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exped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quas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fuga</a:t>
            </a:r>
            <a:endParaRPr lang="de-DE">
              <a:solidFill>
                <a:srgbClr val="2E5F89"/>
              </a:solidFill>
              <a:effectLst/>
              <a:latin typeface="Avenir Light" panose="020B0402020203020204" pitchFamily="34" charset="77"/>
            </a:endParaRP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C23E7354-9E67-AF4B-B31B-A97763EC95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958" y="1331856"/>
            <a:ext cx="7896764" cy="5627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buNone/>
              <a:defRPr sz="2400" baseline="0">
                <a:solidFill>
                  <a:srgbClr val="C00000"/>
                </a:solidFill>
                <a:latin typeface="Avenir Book" panose="02000503020000020003" pitchFamily="2" charset="0"/>
              </a:defRPr>
            </a:lvl1pPr>
          </a:lstStyle>
          <a:p>
            <a:r>
              <a:rPr lang="de-DE"/>
              <a:t>Untertitel </a:t>
            </a:r>
            <a:r>
              <a:rPr lang="de-DE" err="1"/>
              <a:t>Avenir</a:t>
            </a:r>
            <a:r>
              <a:rPr lang="de-DE"/>
              <a:t> Book, 24 </a:t>
            </a:r>
            <a:r>
              <a:rPr lang="de-DE" err="1"/>
              <a:t>pt</a:t>
            </a:r>
            <a:r>
              <a:rPr lang="de-DE"/>
              <a:t>.</a:t>
            </a: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D99998D3-7256-CB40-BBDC-A9717CBFC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434" y="2232514"/>
            <a:ext cx="4124470" cy="46254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lang="de-DE" sz="1800" b="0" i="0" baseline="0" smtClean="0">
                <a:solidFill>
                  <a:srgbClr val="244B76"/>
                </a:solidFill>
                <a:effectLst/>
                <a:latin typeface="Avenir Light" panose="020B0402020203020204" pitchFamily="34" charset="77"/>
              </a:defRPr>
            </a:lvl1pPr>
          </a:lstStyle>
          <a:p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Tiur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eos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pro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magni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te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perum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facestione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unt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dolore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molendio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.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Itatiatia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velland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ignisi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et, quas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im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quidusdam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debitis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quiaepe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rferrore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veles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conecum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quatem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cum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quod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exped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quas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fuga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temque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iur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eos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pro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magni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te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perum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facestione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1194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Hintergrund Bild 0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BA30A-9F47-9D4C-91F6-AD897487F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355" y="2625967"/>
            <a:ext cx="8910813" cy="4138246"/>
          </a:xfrm>
          <a:prstGeom prst="rect">
            <a:avLst/>
          </a:prstGeom>
        </p:spPr>
        <p:txBody>
          <a:bodyPr/>
          <a:lstStyle>
            <a:lvl1pPr algn="l">
              <a:defRPr sz="7500" baseline="0">
                <a:solidFill>
                  <a:srgbClr val="244B76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de-DE" b="1">
                <a:solidFill>
                  <a:srgbClr val="244B76"/>
                </a:solidFill>
              </a:rPr>
              <a:t>WENN ES MAL BESONDERS PLAKATIV </a:t>
            </a:r>
            <a:br>
              <a:rPr lang="de-DE" b="1">
                <a:solidFill>
                  <a:srgbClr val="244B76"/>
                </a:solidFill>
              </a:rPr>
            </a:br>
            <a:r>
              <a:rPr lang="de-DE" b="1">
                <a:solidFill>
                  <a:srgbClr val="244B76"/>
                </a:solidFill>
              </a:rPr>
              <a:t>SEIN SOLL. </a:t>
            </a:r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52F9D85-FB5D-014A-890D-55FCFCC41658}"/>
              </a:ext>
            </a:extLst>
          </p:cNvPr>
          <p:cNvSpPr txBox="1"/>
          <p:nvPr userDrawn="1"/>
        </p:nvSpPr>
        <p:spPr>
          <a:xfrm>
            <a:off x="10833652" y="63610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73E6A13-A901-F14D-B6FC-2E31794DA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8355" y="2063259"/>
            <a:ext cx="7896764" cy="5627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buNone/>
              <a:defRPr sz="2400" baseline="0">
                <a:solidFill>
                  <a:srgbClr val="C00000"/>
                </a:solidFill>
                <a:latin typeface="Avenir Book" panose="02000503020000020003" pitchFamily="2" charset="0"/>
              </a:defRPr>
            </a:lvl1pPr>
          </a:lstStyle>
          <a:p>
            <a:r>
              <a:rPr lang="de-DE"/>
              <a:t>Untertitel </a:t>
            </a:r>
            <a:r>
              <a:rPr lang="de-DE" err="1"/>
              <a:t>Avenir</a:t>
            </a:r>
            <a:r>
              <a:rPr lang="de-DE"/>
              <a:t> Book, 24 </a:t>
            </a:r>
            <a:r>
              <a:rPr lang="de-DE" err="1"/>
              <a:t>pt</a:t>
            </a:r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8399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Hintergrund Bild 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BA30A-9F47-9D4C-91F6-AD897487F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3401" y="949567"/>
            <a:ext cx="10258969" cy="4138246"/>
          </a:xfrm>
          <a:prstGeom prst="rect">
            <a:avLst/>
          </a:prstGeom>
        </p:spPr>
        <p:txBody>
          <a:bodyPr/>
          <a:lstStyle>
            <a:lvl1pPr algn="r">
              <a:defRPr sz="7500" baseline="0">
                <a:solidFill>
                  <a:srgbClr val="244B76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de-DE" b="1">
                <a:solidFill>
                  <a:srgbClr val="244B76"/>
                </a:solidFill>
              </a:rPr>
              <a:t>WENN ES MAL BESONDERS PLAKATIV </a:t>
            </a:r>
            <a:br>
              <a:rPr lang="de-DE" b="1">
                <a:solidFill>
                  <a:srgbClr val="244B76"/>
                </a:solidFill>
              </a:rPr>
            </a:br>
            <a:r>
              <a:rPr lang="de-DE" b="1">
                <a:solidFill>
                  <a:srgbClr val="244B76"/>
                </a:solidFill>
              </a:rPr>
              <a:t>SEIN SOLL. </a:t>
            </a:r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52F9D85-FB5D-014A-890D-55FCFCC41658}"/>
              </a:ext>
            </a:extLst>
          </p:cNvPr>
          <p:cNvSpPr txBox="1"/>
          <p:nvPr userDrawn="1"/>
        </p:nvSpPr>
        <p:spPr>
          <a:xfrm>
            <a:off x="10833652" y="63610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73E6A13-A901-F14D-B6FC-2E31794DA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3401" y="386859"/>
            <a:ext cx="10258968" cy="5627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buNone/>
              <a:defRPr sz="2400" baseline="0">
                <a:solidFill>
                  <a:srgbClr val="C00000"/>
                </a:solidFill>
                <a:latin typeface="Avenir Book" panose="02000503020000020003" pitchFamily="2" charset="0"/>
              </a:defRPr>
            </a:lvl1pPr>
          </a:lstStyle>
          <a:p>
            <a:r>
              <a:rPr lang="de-DE"/>
              <a:t>Untertitel </a:t>
            </a:r>
            <a:r>
              <a:rPr lang="de-DE" err="1"/>
              <a:t>Avenir</a:t>
            </a:r>
            <a:r>
              <a:rPr lang="de-DE"/>
              <a:t> Book, 24 </a:t>
            </a:r>
            <a:r>
              <a:rPr lang="de-DE" err="1"/>
              <a:t>pt</a:t>
            </a:r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7801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Hintergrund Bild 0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BA30A-9F47-9D4C-91F6-AD897487F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356" y="327358"/>
            <a:ext cx="8542012" cy="636469"/>
          </a:xfrm>
          <a:prstGeom prst="rect">
            <a:avLst/>
          </a:prstGeom>
        </p:spPr>
        <p:txBody>
          <a:bodyPr/>
          <a:lstStyle>
            <a:lvl1pPr algn="l">
              <a:defRPr sz="3800" baseline="0">
                <a:solidFill>
                  <a:srgbClr val="244B76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de-DE" b="1">
                <a:solidFill>
                  <a:srgbClr val="244B76"/>
                </a:solidFill>
              </a:rPr>
              <a:t>HEADLINE AVENIR HEAVY 38 </a:t>
            </a:r>
            <a:r>
              <a:rPr lang="de-DE" b="1" err="1">
                <a:solidFill>
                  <a:srgbClr val="244B76"/>
                </a:solidFill>
              </a:rPr>
              <a:t>pt</a:t>
            </a:r>
            <a:r>
              <a:rPr lang="de-DE" b="1">
                <a:solidFill>
                  <a:srgbClr val="244B76"/>
                </a:solidFill>
              </a:rPr>
              <a:t>.</a:t>
            </a:r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52F9D85-FB5D-014A-890D-55FCFCC41658}"/>
              </a:ext>
            </a:extLst>
          </p:cNvPr>
          <p:cNvSpPr txBox="1"/>
          <p:nvPr userDrawn="1"/>
        </p:nvSpPr>
        <p:spPr>
          <a:xfrm>
            <a:off x="10833652" y="63610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A030D9B1-A986-5145-B405-14C31E78AD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8356" y="1647429"/>
            <a:ext cx="5593182" cy="46254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lang="de-DE" sz="1800" b="0" i="0" baseline="0" smtClean="0">
                <a:solidFill>
                  <a:srgbClr val="244B76"/>
                </a:solidFill>
                <a:effectLst/>
                <a:latin typeface="Avenir Light" panose="020B0402020203020204" pitchFamily="34" charset="77"/>
              </a:defRPr>
            </a:lvl1pPr>
          </a:lstStyle>
          <a:p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Arum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molut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ommo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blautemolum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illaut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audae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velicit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nus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ariorati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adias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quatquis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simi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alignim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agnatiis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ant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utem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re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se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laboribus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ex et et,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temque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iur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eos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pro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magni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te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perum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facestione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unt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dolore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molendio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.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Itatiatia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velland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ignisi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et, quas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im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quidusdam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debitis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quiaepe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rferrore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veles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conecum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quatem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cum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quod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exped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quas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fuga</a:t>
            </a:r>
            <a:endParaRPr lang="de-DE">
              <a:solidFill>
                <a:srgbClr val="2E5F89"/>
              </a:solidFill>
              <a:effectLst/>
              <a:latin typeface="Avenir Light" panose="020B0402020203020204" pitchFamily="34" charset="77"/>
            </a:endParaRPr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D18DD75B-EA18-9742-9910-D735665F7A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8356" y="1084721"/>
            <a:ext cx="7896764" cy="5627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buNone/>
              <a:defRPr sz="2400" baseline="0">
                <a:solidFill>
                  <a:srgbClr val="C00000"/>
                </a:solidFill>
                <a:latin typeface="Avenir Book" panose="02000503020000020003" pitchFamily="2" charset="0"/>
              </a:defRPr>
            </a:lvl1pPr>
          </a:lstStyle>
          <a:p>
            <a:r>
              <a:rPr lang="de-DE"/>
              <a:t>Untertitel </a:t>
            </a:r>
            <a:r>
              <a:rPr lang="de-DE" err="1"/>
              <a:t>Avenir</a:t>
            </a:r>
            <a:r>
              <a:rPr lang="de-DE"/>
              <a:t> Book, 24 </a:t>
            </a:r>
            <a:r>
              <a:rPr lang="de-DE" err="1"/>
              <a:t>pt</a:t>
            </a:r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6882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Hintergrund Bild 0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BA30A-9F47-9D4C-91F6-AD897487F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463" y="1487942"/>
            <a:ext cx="6413799" cy="636469"/>
          </a:xfrm>
          <a:prstGeom prst="rect">
            <a:avLst/>
          </a:prstGeom>
        </p:spPr>
        <p:txBody>
          <a:bodyPr/>
          <a:lstStyle>
            <a:lvl1pPr algn="l">
              <a:defRPr sz="3800" baseline="0">
                <a:solidFill>
                  <a:srgbClr val="244B76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de-DE" b="1">
                <a:solidFill>
                  <a:srgbClr val="244B76"/>
                </a:solidFill>
              </a:rPr>
              <a:t>HEADLINE AVENIR HEAVY</a:t>
            </a:r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52F9D85-FB5D-014A-890D-55FCFCC41658}"/>
              </a:ext>
            </a:extLst>
          </p:cNvPr>
          <p:cNvSpPr txBox="1"/>
          <p:nvPr userDrawn="1"/>
        </p:nvSpPr>
        <p:spPr>
          <a:xfrm>
            <a:off x="10833652" y="63610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A030D9B1-A986-5145-B405-14C31E78AD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462" y="2808013"/>
            <a:ext cx="5616629" cy="37100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lang="de-DE" sz="1800" b="0" i="0" baseline="0" smtClean="0">
                <a:solidFill>
                  <a:srgbClr val="244B76"/>
                </a:solidFill>
                <a:effectLst/>
                <a:latin typeface="Avenir Light" panose="020B0402020203020204" pitchFamily="34" charset="77"/>
              </a:defRPr>
            </a:lvl1pPr>
          </a:lstStyle>
          <a:p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Arum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molut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ommo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blautemolum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illaut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audae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velicit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nus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ariorati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adias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quatquis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simi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alignim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agnatiis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ant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utem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re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se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laboribus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ex et et,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temque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iur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eos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pro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magni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te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perum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facestione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unt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dolore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molendio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.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Itatiatia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velland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ignisi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et, quas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im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quidusdam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debitis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quiaepe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rferrore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veles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conecum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quatem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cum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quod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exped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quas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fuga</a:t>
            </a:r>
            <a:endParaRPr lang="de-DE">
              <a:solidFill>
                <a:srgbClr val="2E5F89"/>
              </a:solidFill>
              <a:effectLst/>
              <a:latin typeface="Avenir Light" panose="020B0402020203020204" pitchFamily="34" charset="77"/>
            </a:endParaRPr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D18DD75B-EA18-9742-9910-D735665F7A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463" y="2245305"/>
            <a:ext cx="5616628" cy="5627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buNone/>
              <a:defRPr sz="2400" baseline="0">
                <a:solidFill>
                  <a:srgbClr val="C00000"/>
                </a:solidFill>
                <a:latin typeface="Avenir Book" panose="02000503020000020003" pitchFamily="2" charset="0"/>
              </a:defRPr>
            </a:lvl1pPr>
          </a:lstStyle>
          <a:p>
            <a:r>
              <a:rPr lang="de-DE"/>
              <a:t>Untertitel </a:t>
            </a:r>
            <a:r>
              <a:rPr lang="de-DE" err="1"/>
              <a:t>Avenir</a:t>
            </a:r>
            <a:r>
              <a:rPr lang="de-DE"/>
              <a:t> Book, 24 </a:t>
            </a:r>
            <a:r>
              <a:rPr lang="de-DE" err="1"/>
              <a:t>pt</a:t>
            </a:r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1587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layout_02 mit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43B7EF-5179-124D-87E0-33CFEB9CE3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7565" y="1139826"/>
            <a:ext cx="7315200" cy="838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rgbClr val="244B76"/>
                </a:solidFill>
                <a:latin typeface="Avenir Book" panose="02000503020000020003" pitchFamily="2" charset="0"/>
              </a:defRPr>
            </a:lvl1pPr>
          </a:lstStyle>
          <a:p>
            <a:r>
              <a:rPr lang="de-DE">
                <a:solidFill>
                  <a:srgbClr val="244B76"/>
                </a:solidFill>
              </a:rPr>
              <a:t>Untertitel </a:t>
            </a:r>
            <a:r>
              <a:rPr lang="de-DE" err="1">
                <a:solidFill>
                  <a:srgbClr val="244B76"/>
                </a:solidFill>
              </a:rPr>
              <a:t>Avenir</a:t>
            </a:r>
            <a:r>
              <a:rPr lang="de-DE">
                <a:solidFill>
                  <a:srgbClr val="244B76"/>
                </a:solidFill>
              </a:rPr>
              <a:t> Book 24 </a:t>
            </a:r>
            <a:r>
              <a:rPr lang="de-DE" err="1">
                <a:solidFill>
                  <a:srgbClr val="244B76"/>
                </a:solidFill>
              </a:rPr>
              <a:t>pt</a:t>
            </a:r>
            <a:r>
              <a:rPr lang="de-DE">
                <a:solidFill>
                  <a:srgbClr val="244B76"/>
                </a:solidFill>
              </a:rPr>
              <a:t>.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BE85C2A-0D58-FF41-ACB3-DDC3C44A9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565" y="451403"/>
            <a:ext cx="9084365" cy="688423"/>
          </a:xfrm>
          <a:prstGeom prst="rect">
            <a:avLst/>
          </a:prstGeom>
        </p:spPr>
        <p:txBody>
          <a:bodyPr/>
          <a:lstStyle>
            <a:lvl1pPr>
              <a:defRPr sz="4400" b="0" i="0" baseline="0">
                <a:solidFill>
                  <a:srgbClr val="244B76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de-DE" b="1">
                <a:solidFill>
                  <a:srgbClr val="244B76"/>
                </a:solidFill>
              </a:rPr>
              <a:t>TITEL IN AVENIR HEAVY 44 </a:t>
            </a:r>
            <a:r>
              <a:rPr lang="de-DE" b="1" err="1">
                <a:solidFill>
                  <a:srgbClr val="244B76"/>
                </a:solidFill>
              </a:rPr>
              <a:t>pt</a:t>
            </a:r>
            <a:r>
              <a:rPr lang="de-DE" b="1">
                <a:solidFill>
                  <a:srgbClr val="244B76"/>
                </a:solidFill>
              </a:rPr>
              <a:t>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1642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layout_03 mit Typ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BA30A-9F47-9D4C-91F6-AD897487F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0862" y="2348809"/>
            <a:ext cx="10281138" cy="1225137"/>
          </a:xfrm>
          <a:prstGeom prst="rect">
            <a:avLst/>
          </a:prstGeom>
        </p:spPr>
        <p:txBody>
          <a:bodyPr/>
          <a:lstStyle>
            <a:lvl1pPr algn="ctr">
              <a:defRPr sz="4400" baseline="0">
                <a:solidFill>
                  <a:srgbClr val="244B76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de-DE" b="1">
                <a:solidFill>
                  <a:srgbClr val="244B76"/>
                </a:solidFill>
              </a:rPr>
              <a:t>TITEL HEADLINE</a:t>
            </a:r>
            <a:br>
              <a:rPr lang="de-DE" b="1">
                <a:solidFill>
                  <a:srgbClr val="244B76"/>
                </a:solidFill>
              </a:rPr>
            </a:br>
            <a:r>
              <a:rPr lang="de-DE" b="1">
                <a:solidFill>
                  <a:srgbClr val="244B76"/>
                </a:solidFill>
              </a:rPr>
              <a:t>AVENIR HEAVY 44 </a:t>
            </a:r>
            <a:r>
              <a:rPr lang="de-DE" b="1" err="1">
                <a:solidFill>
                  <a:srgbClr val="244B76"/>
                </a:solidFill>
              </a:rPr>
              <a:t>pt</a:t>
            </a:r>
            <a:r>
              <a:rPr lang="de-DE" b="1">
                <a:solidFill>
                  <a:srgbClr val="244B76"/>
                </a:solidFill>
              </a:rPr>
              <a:t>.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43B7EF-5179-124D-87E0-33CFEB9CE3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0862" y="3880401"/>
            <a:ext cx="10281137" cy="8380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 baseline="0">
                <a:solidFill>
                  <a:srgbClr val="244B76"/>
                </a:solidFill>
                <a:latin typeface="Avenir Book" panose="02000503020000020003" pitchFamily="2" charset="0"/>
              </a:defRPr>
            </a:lvl1pPr>
          </a:lstStyle>
          <a:p>
            <a:r>
              <a:rPr lang="de-DE">
                <a:solidFill>
                  <a:srgbClr val="244B76"/>
                </a:solidFill>
              </a:rPr>
              <a:t>Untertitel </a:t>
            </a:r>
            <a:r>
              <a:rPr lang="de-DE" err="1">
                <a:solidFill>
                  <a:srgbClr val="244B76"/>
                </a:solidFill>
              </a:rPr>
              <a:t>Avenir</a:t>
            </a:r>
            <a:r>
              <a:rPr lang="de-DE">
                <a:solidFill>
                  <a:srgbClr val="244B76"/>
                </a:solidFill>
              </a:rPr>
              <a:t> Book 24 </a:t>
            </a:r>
            <a:r>
              <a:rPr lang="de-DE" err="1">
                <a:solidFill>
                  <a:srgbClr val="244B76"/>
                </a:solidFill>
              </a:rPr>
              <a:t>pt</a:t>
            </a:r>
            <a:r>
              <a:rPr lang="de-DE">
                <a:solidFill>
                  <a:srgbClr val="244B7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2285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Inhalt/Overview 2-spalti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BA30A-9F47-9D4C-91F6-AD897487F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57" y="582724"/>
            <a:ext cx="7896765" cy="649345"/>
          </a:xfrm>
          <a:prstGeom prst="rect">
            <a:avLst/>
          </a:prstGeom>
        </p:spPr>
        <p:txBody>
          <a:bodyPr/>
          <a:lstStyle>
            <a:lvl1pPr algn="l">
              <a:defRPr sz="3800" baseline="0">
                <a:solidFill>
                  <a:srgbClr val="244B76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de-DE" b="1">
                <a:solidFill>
                  <a:srgbClr val="244B76"/>
                </a:solidFill>
              </a:rPr>
              <a:t>HEADLINE AVENIR HEAVY, 38 PT.</a:t>
            </a:r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43D532C-98D1-9147-8FC3-8C5A6C9116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958" y="2232514"/>
            <a:ext cx="2515873" cy="46254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buNone/>
              <a:defRPr sz="1800" baseline="0">
                <a:solidFill>
                  <a:srgbClr val="244B76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de-DE" err="1"/>
              <a:t>Avenir</a:t>
            </a:r>
            <a:r>
              <a:rPr lang="de-DE"/>
              <a:t> Light, 18 </a:t>
            </a:r>
            <a:r>
              <a:rPr lang="de-DE" err="1"/>
              <a:t>pt</a:t>
            </a:r>
            <a:r>
              <a:rPr lang="de-DE"/>
              <a:t>. 
Zweite Zeile
Dritte Zeile
Vierte Zeile 
Fünfte Zeile</a:t>
            </a:r>
          </a:p>
          <a:p>
            <a:r>
              <a:rPr lang="de-DE"/>
              <a:t>Sechste Zeile</a:t>
            </a:r>
          </a:p>
          <a:p>
            <a:r>
              <a:rPr lang="de-DE"/>
              <a:t>Siebte Zeile</a:t>
            </a:r>
          </a:p>
          <a:p>
            <a:r>
              <a:rPr lang="de-DE"/>
              <a:t>Achte Zeile</a:t>
            </a:r>
          </a:p>
          <a:p>
            <a:r>
              <a:rPr lang="de-DE"/>
              <a:t>Neunte Zeile</a:t>
            </a:r>
          </a:p>
          <a:p>
            <a:r>
              <a:rPr lang="de-DE"/>
              <a:t>Zehnte Zeile</a:t>
            </a:r>
          </a:p>
          <a:p>
            <a:r>
              <a:rPr lang="de-DE"/>
              <a:t>Elfte Zeile</a:t>
            </a:r>
          </a:p>
          <a:p>
            <a:r>
              <a:rPr lang="de-DE"/>
              <a:t>Zwölfte Zeile</a:t>
            </a:r>
          </a:p>
          <a:p>
            <a:endParaRPr lang="de-DE"/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C23E7354-9E67-AF4B-B31B-A97763EC95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958" y="1331856"/>
            <a:ext cx="7896764" cy="5627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buNone/>
              <a:defRPr sz="2400" baseline="0">
                <a:solidFill>
                  <a:srgbClr val="C00000"/>
                </a:solidFill>
                <a:latin typeface="Avenir Book" panose="02000503020000020003" pitchFamily="2" charset="0"/>
              </a:defRPr>
            </a:lvl1pPr>
          </a:lstStyle>
          <a:p>
            <a:r>
              <a:rPr lang="de-DE"/>
              <a:t>Untertitel </a:t>
            </a:r>
            <a:r>
              <a:rPr lang="de-DE" err="1"/>
              <a:t>Avenir</a:t>
            </a:r>
            <a:r>
              <a:rPr lang="de-DE"/>
              <a:t> Book, 24 </a:t>
            </a:r>
            <a:r>
              <a:rPr lang="de-DE" err="1"/>
              <a:t>pt</a:t>
            </a:r>
            <a:r>
              <a:rPr lang="de-DE"/>
              <a:t>.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A4F16022-1808-3E40-8EC1-D982B1CF58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5358" y="2239108"/>
            <a:ext cx="5324060" cy="454855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buNone/>
              <a:defRPr sz="1800" baseline="0">
                <a:solidFill>
                  <a:srgbClr val="244B76"/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de-DE"/>
              <a:t>Inhalte, 2-spaltig, 
Zweite Zeile
Dritte Zeile 
Vierte Zeile 
Fünfte Zeile</a:t>
            </a:r>
          </a:p>
          <a:p>
            <a:r>
              <a:rPr lang="de-DE"/>
              <a:t>Sechste Zeile</a:t>
            </a:r>
          </a:p>
          <a:p>
            <a:r>
              <a:rPr lang="de-DE"/>
              <a:t>Siebte Zeile</a:t>
            </a:r>
          </a:p>
          <a:p>
            <a:r>
              <a:rPr lang="de-DE"/>
              <a:t>Achte Zeile</a:t>
            </a:r>
          </a:p>
          <a:p>
            <a:r>
              <a:rPr lang="de-DE"/>
              <a:t>Neunte Zeile</a:t>
            </a:r>
          </a:p>
          <a:p>
            <a:r>
              <a:rPr lang="de-DE"/>
              <a:t>Zehnte Zeile</a:t>
            </a:r>
          </a:p>
          <a:p>
            <a:r>
              <a:rPr lang="de-DE"/>
              <a:t>Elfte Zeile</a:t>
            </a:r>
          </a:p>
          <a:p>
            <a:r>
              <a:rPr lang="de-DE"/>
              <a:t>Zwölfte Zeile</a:t>
            </a:r>
          </a:p>
        </p:txBody>
      </p:sp>
    </p:spTree>
    <p:extLst>
      <p:ext uri="{BB962C8B-B14F-4D97-AF65-F5344CB8AC3E}">
        <p14:creationId xmlns:p14="http://schemas.microsoft.com/office/powerpoint/2010/main" val="3935603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Inhalt/Overview 1-spalti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BA30A-9F47-9D4C-91F6-AD897487F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57" y="582724"/>
            <a:ext cx="7896765" cy="649345"/>
          </a:xfrm>
          <a:prstGeom prst="rect">
            <a:avLst/>
          </a:prstGeom>
        </p:spPr>
        <p:txBody>
          <a:bodyPr/>
          <a:lstStyle>
            <a:lvl1pPr algn="l">
              <a:defRPr sz="3800" baseline="0">
                <a:solidFill>
                  <a:srgbClr val="244B76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de-DE" b="1">
                <a:solidFill>
                  <a:srgbClr val="244B76"/>
                </a:solidFill>
              </a:rPr>
              <a:t>HEADLINE AVENIR HEAVY, 38 PT.</a:t>
            </a:r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43D532C-98D1-9147-8FC3-8C5A6C9116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958" y="2232514"/>
            <a:ext cx="7896764" cy="4625486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1800"/>
              </a:lnSpc>
              <a:buFont typeface="Arial" panose="020B0604020202020204" pitchFamily="34" charset="0"/>
              <a:buChar char="•"/>
              <a:defRPr sz="1800" baseline="0">
                <a:solidFill>
                  <a:srgbClr val="244B76"/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de-DE"/>
              <a:t>Inhalte, 1-spaltig, </a:t>
            </a:r>
            <a:r>
              <a:rPr lang="de-DE" err="1"/>
              <a:t>Avenir</a:t>
            </a:r>
            <a:r>
              <a:rPr lang="de-DE"/>
              <a:t> Light, 18 </a:t>
            </a:r>
            <a:r>
              <a:rPr lang="de-DE" err="1"/>
              <a:t>pt</a:t>
            </a:r>
            <a:r>
              <a:rPr lang="de-DE"/>
              <a:t>.
Zweite Zeile
Dritte Zeile
Vierte Zeile 
Fünfte Zeile</a:t>
            </a:r>
          </a:p>
          <a:p>
            <a:r>
              <a:rPr lang="de-DE"/>
              <a:t>Sechste Zeile</a:t>
            </a:r>
          </a:p>
          <a:p>
            <a:r>
              <a:rPr lang="de-DE"/>
              <a:t>Siebte Zeile</a:t>
            </a:r>
          </a:p>
          <a:p>
            <a:r>
              <a:rPr lang="de-DE"/>
              <a:t>Achte Zeile</a:t>
            </a:r>
          </a:p>
          <a:p>
            <a:r>
              <a:rPr lang="de-DE"/>
              <a:t>Neunte Zeile</a:t>
            </a:r>
          </a:p>
          <a:p>
            <a:r>
              <a:rPr lang="de-DE"/>
              <a:t>Zehnte Zeile</a:t>
            </a:r>
          </a:p>
          <a:p>
            <a:r>
              <a:rPr lang="de-DE"/>
              <a:t>Elfte Zeile</a:t>
            </a:r>
          </a:p>
          <a:p>
            <a:r>
              <a:rPr lang="de-DE"/>
              <a:t>Zwölfte Zeile</a:t>
            </a:r>
          </a:p>
          <a:p>
            <a:endParaRPr lang="de-DE"/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C23E7354-9E67-AF4B-B31B-A97763EC95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958" y="1331856"/>
            <a:ext cx="7896764" cy="5627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buNone/>
              <a:defRPr sz="2400" baseline="0">
                <a:solidFill>
                  <a:srgbClr val="C00000"/>
                </a:solidFill>
                <a:latin typeface="Avenir Book" panose="02000503020000020003" pitchFamily="2" charset="0"/>
              </a:defRPr>
            </a:lvl1pPr>
          </a:lstStyle>
          <a:p>
            <a:r>
              <a:rPr lang="de-DE"/>
              <a:t>Untertitel </a:t>
            </a:r>
            <a:r>
              <a:rPr lang="de-DE" err="1"/>
              <a:t>Avenir</a:t>
            </a:r>
            <a:r>
              <a:rPr lang="de-DE"/>
              <a:t> Book, 24 </a:t>
            </a:r>
            <a:r>
              <a:rPr lang="de-DE" err="1"/>
              <a:t>pt</a:t>
            </a:r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774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Hintergrund 01 Kreislini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BA30A-9F47-9D4C-91F6-AD897487F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57" y="582724"/>
            <a:ext cx="7896765" cy="649345"/>
          </a:xfrm>
          <a:prstGeom prst="rect">
            <a:avLst/>
          </a:prstGeom>
        </p:spPr>
        <p:txBody>
          <a:bodyPr/>
          <a:lstStyle>
            <a:lvl1pPr algn="l">
              <a:defRPr sz="3800" baseline="0">
                <a:solidFill>
                  <a:srgbClr val="244B76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de-DE" b="1">
                <a:solidFill>
                  <a:srgbClr val="244B76"/>
                </a:solidFill>
              </a:rPr>
              <a:t>HEADLINE AVENIR HEAVY, 38 PT.</a:t>
            </a:r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43D532C-98D1-9147-8FC3-8C5A6C9116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958" y="2232514"/>
            <a:ext cx="4124470" cy="46254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lang="de-DE" sz="1800" b="0" i="0" baseline="0" smtClean="0">
                <a:solidFill>
                  <a:srgbClr val="244B76"/>
                </a:solidFill>
                <a:effectLst/>
                <a:latin typeface="Avenir Light" panose="020B0402020203020204" pitchFamily="34" charset="77"/>
              </a:defRPr>
            </a:lvl1pPr>
          </a:lstStyle>
          <a:p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Arum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molut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ommo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blautemolum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illaut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audae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velicit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nus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ariorati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adias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quatquis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simi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alignim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agnatiis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ant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utem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re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se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laboribus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ex et et,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temque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iur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eos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pro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magni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te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perum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facestione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unt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dolore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molendio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.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Itatiatia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velland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ignisi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et, quas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im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quidusdam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debitis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quiaepe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rferrore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veles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conecum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quatem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cum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quod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exped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quas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fuga</a:t>
            </a:r>
            <a:endParaRPr lang="de-DE">
              <a:solidFill>
                <a:srgbClr val="2E5F89"/>
              </a:solidFill>
              <a:effectLst/>
              <a:latin typeface="Avenir Light" panose="020B0402020203020204" pitchFamily="34" charset="77"/>
            </a:endParaRP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C23E7354-9E67-AF4B-B31B-A97763EC95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958" y="1331856"/>
            <a:ext cx="7896764" cy="5627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buNone/>
              <a:defRPr sz="2400" baseline="0">
                <a:solidFill>
                  <a:srgbClr val="C00000"/>
                </a:solidFill>
                <a:latin typeface="Avenir Book" panose="02000503020000020003" pitchFamily="2" charset="0"/>
              </a:defRPr>
            </a:lvl1pPr>
          </a:lstStyle>
          <a:p>
            <a:r>
              <a:rPr lang="de-DE"/>
              <a:t>Untertitel </a:t>
            </a:r>
            <a:r>
              <a:rPr lang="de-DE" err="1"/>
              <a:t>Avenir</a:t>
            </a:r>
            <a:r>
              <a:rPr lang="de-DE"/>
              <a:t> Book, 24 </a:t>
            </a:r>
            <a:r>
              <a:rPr lang="de-DE" err="1"/>
              <a:t>pt</a:t>
            </a:r>
            <a:r>
              <a:rPr lang="de-DE"/>
              <a:t>.</a:t>
            </a: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D99998D3-7256-CB40-BBDC-A9717CBFC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434" y="2232514"/>
            <a:ext cx="4124470" cy="46254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lang="de-DE" sz="1800" b="0" i="0" baseline="0" smtClean="0">
                <a:solidFill>
                  <a:srgbClr val="244B76"/>
                </a:solidFill>
                <a:effectLst/>
                <a:latin typeface="Avenir Light" panose="020B0402020203020204" pitchFamily="34" charset="77"/>
              </a:defRPr>
            </a:lvl1pPr>
          </a:lstStyle>
          <a:p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Tiur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eos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pro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magni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te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perum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facestione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unt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dolore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molendio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.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Itatiatia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velland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ignisi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et, quas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im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quidusdam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debitis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quiaepe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rferrore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veles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conecum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quatem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cum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quod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exped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quas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fuga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temque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iur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eos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pro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magni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te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perum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facestione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441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Hintergrund 02 Vollkreis link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BA30A-9F47-9D4C-91F6-AD897487F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565" y="451402"/>
            <a:ext cx="8726557" cy="688423"/>
          </a:xfrm>
          <a:prstGeom prst="rect">
            <a:avLst/>
          </a:prstGeom>
        </p:spPr>
        <p:txBody>
          <a:bodyPr/>
          <a:lstStyle>
            <a:lvl1pPr>
              <a:defRPr sz="3800" b="0" i="0" baseline="0">
                <a:solidFill>
                  <a:srgbClr val="244B76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de-DE" b="1">
                <a:solidFill>
                  <a:srgbClr val="244B76"/>
                </a:solidFill>
              </a:rPr>
              <a:t>HEADLINE AVENIR HEAVY 38 </a:t>
            </a:r>
            <a:r>
              <a:rPr lang="de-DE" b="1" err="1">
                <a:solidFill>
                  <a:srgbClr val="244B76"/>
                </a:solidFill>
              </a:rPr>
              <a:t>pt</a:t>
            </a:r>
            <a:r>
              <a:rPr lang="de-DE" b="1">
                <a:solidFill>
                  <a:srgbClr val="244B76"/>
                </a:solidFill>
              </a:rPr>
              <a:t>.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43B7EF-5179-124D-87E0-33CFEB9CE3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7565" y="1139825"/>
            <a:ext cx="6351105" cy="24680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lang="de-DE" sz="1800" b="0" i="0" baseline="0" smtClean="0">
                <a:solidFill>
                  <a:srgbClr val="244B76"/>
                </a:solidFill>
                <a:effectLst/>
                <a:latin typeface="Avenir Light" panose="020B0402020203020204" pitchFamily="34" charset="77"/>
              </a:defRPr>
            </a:lvl1pPr>
          </a:lstStyle>
          <a:p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Arum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edit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molut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ommo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blautemolum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illaut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audae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velicit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nus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ariorati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adias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quatquis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simi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alignim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agnatiis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ant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utem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pro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magni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te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perum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facestione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unt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dolore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molendio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.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quidusdam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omnimpos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abor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occumet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faci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cum et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rendit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omnisquae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con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con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es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duciend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aestis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repuda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derspis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cum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quod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exped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quas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fuga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.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Itat</a:t>
            </a:r>
            <a:endParaRPr lang="de-DE">
              <a:solidFill>
                <a:srgbClr val="2E5F89"/>
              </a:solidFill>
              <a:effectLst/>
              <a:latin typeface="Avenir Light" panose="020B0402020203020204" pitchFamily="34" charset="77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466E719-B29B-0147-A21C-DA2467192A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564" y="5238681"/>
            <a:ext cx="6351105" cy="16193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sz="1800" b="0" i="1" baseline="0">
                <a:solidFill>
                  <a:schemeClr val="bg1"/>
                </a:solidFill>
                <a:latin typeface="Avenir Medium Oblique" panose="02000503020000020003" pitchFamily="2" charset="0"/>
              </a:defRPr>
            </a:lvl1pPr>
          </a:lstStyle>
          <a:p>
            <a:r>
              <a:rPr lang="de-DE"/>
              <a:t>"</a:t>
            </a:r>
            <a:r>
              <a:rPr lang="de-DE" err="1"/>
              <a:t>Copy</a:t>
            </a:r>
            <a:r>
              <a:rPr lang="de-DE"/>
              <a:t> Highlight, </a:t>
            </a:r>
            <a:r>
              <a:rPr lang="de-DE" err="1"/>
              <a:t>Avenir</a:t>
            </a:r>
            <a:r>
              <a:rPr lang="de-DE"/>
              <a:t> Medium </a:t>
            </a:r>
            <a:r>
              <a:rPr lang="de-DE" err="1"/>
              <a:t>Oblique</a:t>
            </a:r>
            <a:r>
              <a:rPr lang="de-DE"/>
              <a:t>,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 </a:t>
            </a:r>
            <a:r>
              <a:rPr lang="de-DE" err="1"/>
              <a:t>fox</a:t>
            </a:r>
            <a:r>
              <a:rPr lang="de-DE"/>
              <a:t>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que</a:t>
            </a:r>
            <a:r>
              <a:rPr lang="de-DE"/>
              <a:t> </a:t>
            </a:r>
            <a:r>
              <a:rPr lang="de-DE" err="1"/>
              <a:t>summma</a:t>
            </a:r>
            <a:r>
              <a:rPr lang="de-DE"/>
              <a:t> </a:t>
            </a:r>
            <a:r>
              <a:rPr lang="de-DE" err="1"/>
              <a:t>sumarum</a:t>
            </a:r>
            <a:r>
              <a:rPr lang="de-DE"/>
              <a:t> </a:t>
            </a:r>
            <a:r>
              <a:rPr lang="de-DE" err="1"/>
              <a:t>aloha</a:t>
            </a:r>
            <a:r>
              <a:rPr lang="de-DE"/>
              <a:t>. 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overwrite</a:t>
            </a:r>
            <a:r>
              <a:rPr lang="de-DE"/>
              <a:t> Blindtext."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6984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Hintergrund 03 Vollkreis rech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BA30A-9F47-9D4C-91F6-AD897487F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565" y="451402"/>
            <a:ext cx="7235687" cy="688423"/>
          </a:xfrm>
          <a:prstGeom prst="rect">
            <a:avLst/>
          </a:prstGeom>
        </p:spPr>
        <p:txBody>
          <a:bodyPr/>
          <a:lstStyle>
            <a:lvl1pPr>
              <a:defRPr sz="3800" b="0" i="0" baseline="0">
                <a:solidFill>
                  <a:srgbClr val="244B76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de-DE" b="1">
                <a:solidFill>
                  <a:srgbClr val="244B76"/>
                </a:solidFill>
              </a:rPr>
              <a:t>HEADLINE AVENIR HEAVY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43B7EF-5179-124D-87E0-33CFEB9CE3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7565" y="1139825"/>
            <a:ext cx="6351105" cy="24680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lang="de-DE" sz="1800" b="0" i="0" baseline="0" smtClean="0">
                <a:solidFill>
                  <a:srgbClr val="244B76"/>
                </a:solidFill>
                <a:effectLst/>
                <a:latin typeface="Avenir Light" panose="020B0402020203020204" pitchFamily="34" charset="77"/>
              </a:defRPr>
            </a:lvl1pPr>
          </a:lstStyle>
          <a:p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Arum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edit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molut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ommo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blautemolum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illaut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audae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velicit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nus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ariorati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adias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quatquis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simi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alignim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agnatiis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ant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utem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pro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magni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te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perum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facestione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unt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dolore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molendio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.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quidusdam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omnimpos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abor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occumet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faci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cum et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rendit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omnisquae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con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con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es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duciend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aestis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repuda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derspis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cum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quod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exped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quas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fuga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.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Itat</a:t>
            </a:r>
            <a:endParaRPr lang="de-DE">
              <a:solidFill>
                <a:srgbClr val="2E5F89"/>
              </a:solidFill>
              <a:effectLst/>
              <a:latin typeface="Avenir Light" panose="020B0402020203020204" pitchFamily="34" charset="77"/>
            </a:endParaRP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BC71DAE8-6204-0449-AB4B-48F53DE3F2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6642" y="5149228"/>
            <a:ext cx="6351105" cy="16193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sz="1800" b="0" i="1" baseline="0">
                <a:solidFill>
                  <a:schemeClr val="bg1"/>
                </a:solidFill>
                <a:latin typeface="Avenir Medium Oblique" panose="02000503020000020003" pitchFamily="2" charset="0"/>
              </a:defRPr>
            </a:lvl1pPr>
          </a:lstStyle>
          <a:p>
            <a:r>
              <a:rPr lang="de-DE"/>
              <a:t>"</a:t>
            </a:r>
            <a:r>
              <a:rPr lang="de-DE" err="1"/>
              <a:t>Copy</a:t>
            </a:r>
            <a:r>
              <a:rPr lang="de-DE"/>
              <a:t> Highlight, </a:t>
            </a:r>
            <a:r>
              <a:rPr lang="de-DE" err="1"/>
              <a:t>Avenir</a:t>
            </a:r>
            <a:r>
              <a:rPr lang="de-DE"/>
              <a:t> Medium </a:t>
            </a:r>
            <a:r>
              <a:rPr lang="de-DE" err="1"/>
              <a:t>Oblique</a:t>
            </a:r>
            <a:r>
              <a:rPr lang="de-DE"/>
              <a:t>,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 </a:t>
            </a:r>
            <a:r>
              <a:rPr lang="de-DE" err="1"/>
              <a:t>fox</a:t>
            </a:r>
            <a:r>
              <a:rPr lang="de-DE"/>
              <a:t>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que</a:t>
            </a:r>
            <a:r>
              <a:rPr lang="de-DE"/>
              <a:t> </a:t>
            </a:r>
            <a:r>
              <a:rPr lang="de-DE" err="1"/>
              <a:t>summma</a:t>
            </a:r>
            <a:r>
              <a:rPr lang="de-DE"/>
              <a:t> </a:t>
            </a:r>
            <a:r>
              <a:rPr lang="de-DE" err="1"/>
              <a:t>sumarum</a:t>
            </a:r>
            <a:r>
              <a:rPr lang="de-DE"/>
              <a:t> </a:t>
            </a:r>
            <a:r>
              <a:rPr lang="de-DE" err="1"/>
              <a:t>aloha</a:t>
            </a:r>
            <a:r>
              <a:rPr lang="de-DE"/>
              <a:t>. 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overwrite</a:t>
            </a:r>
            <a:r>
              <a:rPr lang="de-DE"/>
              <a:t> Blindtext."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573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Hintergrund 04 Vollkreis 2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BA30A-9F47-9D4C-91F6-AD897487F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233" y="1201679"/>
            <a:ext cx="7235687" cy="688423"/>
          </a:xfrm>
          <a:prstGeom prst="rect">
            <a:avLst/>
          </a:prstGeom>
        </p:spPr>
        <p:txBody>
          <a:bodyPr/>
          <a:lstStyle>
            <a:lvl1pPr>
              <a:defRPr sz="3800" b="0" i="0" baseline="0">
                <a:solidFill>
                  <a:srgbClr val="244B76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de-DE" b="1">
                <a:solidFill>
                  <a:srgbClr val="244B76"/>
                </a:solidFill>
              </a:rPr>
              <a:t>HEADLINE AVENIR HEAVY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43B7EF-5179-124D-87E0-33CFEB9CE3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3233" y="1890102"/>
            <a:ext cx="6351105" cy="24680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lang="de-DE" sz="1800" b="0" i="0" baseline="0" smtClean="0">
                <a:solidFill>
                  <a:srgbClr val="244B76"/>
                </a:solidFill>
                <a:effectLst/>
                <a:latin typeface="Avenir Light" panose="020B0402020203020204" pitchFamily="34" charset="77"/>
              </a:defRPr>
            </a:lvl1pPr>
          </a:lstStyle>
          <a:p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Arum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edit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molut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ommo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blautemolum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illaut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audae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velicit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nus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ariorati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adias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quatquis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simi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alignim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agnatiis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ant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utem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pro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magni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te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perum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facestione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unt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dolore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molendio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.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quidusdam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,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omnimpos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abor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occumet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faci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cum et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rendit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et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omnisquae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con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con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es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duciend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aestis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repuda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derspis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cum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que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sum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quod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exped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quas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ut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fuga</a:t>
            </a:r>
            <a:r>
              <a:rPr lang="de-DE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. </a:t>
            </a:r>
            <a:r>
              <a:rPr lang="de-DE" err="1">
                <a:solidFill>
                  <a:srgbClr val="2E5F89"/>
                </a:solidFill>
                <a:effectLst/>
                <a:latin typeface="Avenir Light" panose="020B0402020203020204" pitchFamily="34" charset="77"/>
              </a:rPr>
              <a:t>Itat</a:t>
            </a:r>
            <a:endParaRPr lang="de-DE">
              <a:solidFill>
                <a:srgbClr val="2E5F89"/>
              </a:solidFill>
              <a:effectLst/>
              <a:latin typeface="Avenir Light" panose="020B0402020203020204" pitchFamily="34" charset="77"/>
            </a:endParaRP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BC71DAE8-6204-0449-AB4B-48F53DE3F2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4272" y="4085493"/>
            <a:ext cx="4164495" cy="20691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sz="1800" b="0" i="1" baseline="0">
                <a:solidFill>
                  <a:schemeClr val="bg1"/>
                </a:solidFill>
                <a:latin typeface="Avenir Medium Oblique" panose="02000503020000020003" pitchFamily="2" charset="0"/>
              </a:defRPr>
            </a:lvl1pPr>
          </a:lstStyle>
          <a:p>
            <a:r>
              <a:rPr lang="de-DE"/>
              <a:t>"</a:t>
            </a:r>
            <a:r>
              <a:rPr lang="de-DE" err="1"/>
              <a:t>Copy</a:t>
            </a:r>
            <a:r>
              <a:rPr lang="de-DE"/>
              <a:t> Highlight, </a:t>
            </a:r>
            <a:r>
              <a:rPr lang="de-DE" err="1"/>
              <a:t>Avenir</a:t>
            </a:r>
            <a:r>
              <a:rPr lang="de-DE"/>
              <a:t> Medium </a:t>
            </a:r>
            <a:r>
              <a:rPr lang="de-DE" err="1"/>
              <a:t>Oblique</a:t>
            </a:r>
            <a:r>
              <a:rPr lang="de-DE"/>
              <a:t>,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 </a:t>
            </a:r>
            <a:r>
              <a:rPr lang="de-DE" err="1"/>
              <a:t>fox</a:t>
            </a:r>
            <a:r>
              <a:rPr lang="de-DE"/>
              <a:t>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que</a:t>
            </a:r>
            <a:r>
              <a:rPr lang="de-DE"/>
              <a:t> </a:t>
            </a:r>
            <a:r>
              <a:rPr lang="de-DE" err="1"/>
              <a:t>summma</a:t>
            </a:r>
            <a:r>
              <a:rPr lang="de-DE"/>
              <a:t> </a:t>
            </a:r>
            <a:r>
              <a:rPr lang="de-DE" err="1"/>
              <a:t>sumarum</a:t>
            </a:r>
            <a:r>
              <a:rPr lang="de-DE"/>
              <a:t> </a:t>
            </a:r>
            <a:r>
              <a:rPr lang="de-DE" err="1"/>
              <a:t>aloha</a:t>
            </a:r>
            <a:r>
              <a:rPr lang="de-DE"/>
              <a:t>. 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overwrite</a:t>
            </a:r>
            <a:r>
              <a:rPr lang="de-DE"/>
              <a:t> Blindtext."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106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CA41E4A-7399-0548-AD2D-884541D914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41" y="0"/>
            <a:ext cx="12196482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79F997A-3702-D149-B3ED-C50E021DE5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40000" y="5940000"/>
            <a:ext cx="1397508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5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08B1C8C-4192-F14F-85EA-BE7A4389E6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520"/>
            <a:ext cx="12192000" cy="685548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43AAB01-A4CB-A24A-B8A7-322D1A9F58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40000" y="5940000"/>
            <a:ext cx="1397508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2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F07AD69-6780-1B4C-9459-9F0E50D457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82" y="0"/>
            <a:ext cx="12196482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32EB17E-49A3-094E-8F4E-6306BB7C00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40000" y="5940000"/>
            <a:ext cx="1397508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F30218A-0476-E84D-9AF2-250CD85187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82" y="0"/>
            <a:ext cx="12196482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69F8BD0-2AE5-4847-B683-944CAE863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40000" y="5940000"/>
            <a:ext cx="1397508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3ABE90F-F937-424F-B661-D122462439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6482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7D6020D-6284-4640-B0BE-5A154A6E26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40000" y="5940000"/>
            <a:ext cx="1397508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6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2AF3178-60F1-A149-9303-7225F23ABF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82" y="0"/>
            <a:ext cx="12196482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69F8BD0-2AE5-4847-B683-944CAE863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40000" y="5940000"/>
            <a:ext cx="1397508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2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C4C9878-31BF-E34C-8363-4960446F06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82" y="0"/>
            <a:ext cx="12196482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69F8BD0-2AE5-4847-B683-944CAE863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40000" y="5940000"/>
            <a:ext cx="1397508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0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ACBC872-3E27-9149-9647-72FA450F6F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82" y="0"/>
            <a:ext cx="12196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1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622A81-C75B-CF4C-A69E-4BCD86D519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520"/>
            <a:ext cx="12192000" cy="685548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B3E528B-D074-1940-A94C-2866F0A872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40000" y="5940000"/>
            <a:ext cx="1397508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3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342ACCE-D100-F443-9409-318E14E533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482" y="0"/>
            <a:ext cx="12196482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1398948-A560-9847-BC8D-B582C209B4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40000" y="5940000"/>
            <a:ext cx="1397508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75D1E1C-62BB-E048-9E55-22D299FEC3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261"/>
            <a:ext cx="12194240" cy="68567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32EB17E-49A3-094E-8F4E-6306BB7C00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40000" y="5940000"/>
            <a:ext cx="1397508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76D5F19-80F9-244C-B7DD-22CD0316EF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1C989F6-CA34-8445-A23B-B824C32E08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40000" y="5940000"/>
            <a:ext cx="1397508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2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6FAC834-C30F-8B4F-9DFB-78A2F3EDD3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82" y="0"/>
            <a:ext cx="12196482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6B4CC3A-F729-504C-B93A-DE461555E9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26498" y="231177"/>
            <a:ext cx="1397508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22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47DC43D-99CD-9C44-B555-C66934D371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82" y="0"/>
            <a:ext cx="12196482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6B4CC3A-F729-504C-B93A-DE461555E9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26498" y="231177"/>
            <a:ext cx="1397508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4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69D7190-DC14-9E4C-8FD7-B7672022B4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82" y="0"/>
            <a:ext cx="12196482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865B6C1-A918-DE45-B1BB-B4948E2354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40000" y="5940000"/>
            <a:ext cx="1397508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1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5.tiff"/><Relationship Id="rId2" Type="http://schemas.openxmlformats.org/officeDocument/2006/relationships/hyperlink" Target="https://github.com/Liquid-Legal-Institute/RemoteLegalTeams/blob/master/Resources.md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liquid-legal-institute.com/wp-content/uploads/2020/09/Remote-Legal-Teams-v1-web.pdf" TargetMode="Externa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B3DFDE-68E2-5A4A-BD7C-7FAC0973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venir Heavy"/>
              </a:rPr>
              <a:t>Live User Research Session</a:t>
            </a:r>
            <a:br>
              <a:rPr lang="de-DE">
                <a:latin typeface="Avenir Heavy"/>
              </a:rPr>
            </a:br>
            <a:endParaRPr lang="de-DE">
              <a:solidFill>
                <a:srgbClr val="C000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1E97ED-BBFC-5949-B7E6-40E8E01A8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3" y="1265555"/>
            <a:ext cx="6351105" cy="24680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err="1">
                <a:latin typeface="Avenir Book"/>
              </a:rPr>
              <a:t>What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is</a:t>
            </a:r>
            <a:r>
              <a:rPr lang="de-DE">
                <a:latin typeface="Avenir Book"/>
              </a:rPr>
              <a:t> </a:t>
            </a:r>
            <a:r>
              <a:rPr lang="de-DE" err="1">
                <a:latin typeface="Avenir Book"/>
              </a:rPr>
              <a:t>it</a:t>
            </a:r>
            <a:r>
              <a:rPr lang="de-DE">
                <a:latin typeface="Avenir Book"/>
              </a:rPr>
              <a:t>? </a:t>
            </a:r>
            <a:r>
              <a:rPr lang="de-DE" err="1">
                <a:latin typeface="Avenir Book"/>
              </a:rPr>
              <a:t>Why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use</a:t>
            </a:r>
            <a:r>
              <a:rPr lang="de-DE">
                <a:latin typeface="Avenir Book"/>
              </a:rPr>
              <a:t> </a:t>
            </a:r>
            <a:r>
              <a:rPr lang="de-DE" err="1">
                <a:latin typeface="Avenir Book"/>
              </a:rPr>
              <a:t>it</a:t>
            </a:r>
            <a:r>
              <a:rPr lang="de-DE">
                <a:latin typeface="Avenir Book"/>
              </a:rPr>
              <a:t>? Who </a:t>
            </a:r>
            <a:r>
              <a:rPr lang="de-DE" err="1">
                <a:latin typeface="Avenir Book"/>
              </a:rPr>
              <a:t>needs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it</a:t>
            </a:r>
            <a:r>
              <a:rPr lang="de-DE">
                <a:latin typeface="Avenir Book"/>
              </a:rPr>
              <a:t>?</a:t>
            </a:r>
            <a:endParaRPr lang="de-DE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err="1">
                <a:latin typeface="Avenir Book"/>
              </a:rPr>
              <a:t>How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to</a:t>
            </a:r>
            <a:r>
              <a:rPr lang="de-DE">
                <a:latin typeface="Avenir Book"/>
              </a:rPr>
              <a:t> carry out an Interview - Demonstration</a:t>
            </a:r>
            <a:endParaRPr lang="de-DE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err="1">
                <a:latin typeface="Avenir Book"/>
              </a:rPr>
              <a:t>Audience</a:t>
            </a:r>
            <a:r>
              <a:rPr lang="de-DE">
                <a:latin typeface="Avenir Book"/>
              </a:rPr>
              <a:t> Engagement</a:t>
            </a:r>
            <a:endParaRPr lang="de-DE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>
                <a:latin typeface="Avenir Book"/>
              </a:rPr>
              <a:t>Take-</a:t>
            </a:r>
            <a:r>
              <a:rPr lang="de-DE" err="1">
                <a:latin typeface="Avenir Book"/>
              </a:rPr>
              <a:t>Away</a:t>
            </a:r>
            <a:endParaRPr lang="de-DE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>
                <a:latin typeface="Avenir Book"/>
              </a:rPr>
              <a:t>Q + As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A596204-7DB2-5F4F-84C2-0C46420DE0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>
                <a:latin typeface="Avenir Book"/>
              </a:rPr>
              <a:t>Baltasar Cevc</a:t>
            </a:r>
          </a:p>
          <a:p>
            <a:r>
              <a:rPr lang="de-DE">
                <a:latin typeface="Avenir Book"/>
              </a:rPr>
              <a:t>Astrid Kohlmeier</a:t>
            </a:r>
            <a:endParaRPr lang="de-DE"/>
          </a:p>
          <a:p>
            <a:r>
              <a:rPr lang="de-DE">
                <a:latin typeface="Avenir Book"/>
              </a:rPr>
              <a:t>Karla Schlaepfer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F46A2D-6415-584A-9B55-BBCA949BA1E1}"/>
              </a:ext>
            </a:extLst>
          </p:cNvPr>
          <p:cNvSpPr txBox="1"/>
          <p:nvPr/>
        </p:nvSpPr>
        <p:spPr>
          <a:xfrm>
            <a:off x="9316652" y="5242422"/>
            <a:ext cx="262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>
                <a:solidFill>
                  <a:srgbClr val="244B76"/>
                </a:solidFill>
                <a:latin typeface="Avenir Light" panose="020B0402020203020204" pitchFamily="34" charset="77"/>
              </a:rPr>
              <a:t>Design Thinking meets</a:t>
            </a:r>
          </a:p>
        </p:txBody>
      </p:sp>
    </p:spTree>
    <p:extLst>
      <p:ext uri="{BB962C8B-B14F-4D97-AF65-F5344CB8AC3E}">
        <p14:creationId xmlns:p14="http://schemas.microsoft.com/office/powerpoint/2010/main" val="56489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1F013489-3F53-984B-B21E-ED31B3F74C52}"/>
              </a:ext>
            </a:extLst>
          </p:cNvPr>
          <p:cNvSpPr/>
          <p:nvPr/>
        </p:nvSpPr>
        <p:spPr>
          <a:xfrm>
            <a:off x="6491070" y="2148844"/>
            <a:ext cx="6598396" cy="662789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5" name="Picture 4" descr="A person with a computer and smiling at the camera&#10;&#10;Description automatically generated">
            <a:extLst>
              <a:ext uri="{FF2B5EF4-FFF2-40B4-BE49-F238E27FC236}">
                <a16:creationId xmlns:a16="http://schemas.microsoft.com/office/drawing/2014/main" id="{4C0DC6C2-3601-A14B-9C6C-85BDF7911E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418" t="-11514" r="-1059" b="-44910"/>
          <a:stretch/>
        </p:blipFill>
        <p:spPr>
          <a:xfrm>
            <a:off x="6491070" y="2140368"/>
            <a:ext cx="6606863" cy="6614165"/>
          </a:xfrm>
          <a:prstGeom prst="ellipse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74BED8D-D19A-A742-A9D0-EEF04415A079}"/>
              </a:ext>
            </a:extLst>
          </p:cNvPr>
          <p:cNvSpPr/>
          <p:nvPr/>
        </p:nvSpPr>
        <p:spPr>
          <a:xfrm>
            <a:off x="7815732" y="2604095"/>
            <a:ext cx="217763" cy="217763"/>
          </a:xfrm>
          <a:prstGeom prst="ellipse">
            <a:avLst/>
          </a:prstGeom>
          <a:solidFill>
            <a:srgbClr val="C6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8BBD88-E315-B644-8B46-4BA4C6DDD493}"/>
              </a:ext>
            </a:extLst>
          </p:cNvPr>
          <p:cNvSpPr/>
          <p:nvPr/>
        </p:nvSpPr>
        <p:spPr>
          <a:xfrm>
            <a:off x="6372356" y="5324412"/>
            <a:ext cx="217763" cy="217763"/>
          </a:xfrm>
          <a:prstGeom prst="ellipse">
            <a:avLst/>
          </a:prstGeom>
          <a:solidFill>
            <a:srgbClr val="C6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38FD3EF-E2AF-B849-BA62-C47A6F65F520}"/>
              </a:ext>
            </a:extLst>
          </p:cNvPr>
          <p:cNvSpPr txBox="1">
            <a:spLocks/>
          </p:cNvSpPr>
          <p:nvPr/>
        </p:nvSpPr>
        <p:spPr>
          <a:xfrm rot="1118659">
            <a:off x="3443107" y="779490"/>
            <a:ext cx="2795565" cy="197640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244B76"/>
                </a:solidFill>
                <a:latin typeface="Avenir Heavy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de-DE" sz="2000">
                <a:latin typeface="Avenir Light"/>
              </a:rPr>
              <a:t> Challenge </a:t>
            </a:r>
            <a:r>
              <a:rPr lang="de-DE" sz="2000" err="1">
                <a:latin typeface="Avenir Light"/>
              </a:rPr>
              <a:t>for</a:t>
            </a:r>
            <a:r>
              <a:rPr lang="de-DE" sz="2000">
                <a:latin typeface="Avenir Light"/>
              </a:rPr>
              <a:t> </a:t>
            </a:r>
            <a:r>
              <a:rPr lang="de-DE" sz="2000" err="1">
                <a:latin typeface="Avenir Light"/>
              </a:rPr>
              <a:t>our</a:t>
            </a:r>
            <a:r>
              <a:rPr lang="de-DE" sz="2000">
                <a:latin typeface="Avenir Light"/>
              </a:rPr>
              <a:t> LLI </a:t>
            </a:r>
            <a:r>
              <a:rPr lang="de-DE" sz="2000" err="1">
                <a:latin typeface="Avenir Light"/>
              </a:rPr>
              <a:t>project</a:t>
            </a:r>
            <a:r>
              <a:rPr lang="de-DE" sz="2000">
                <a:latin typeface="Avenir Light"/>
              </a:rPr>
              <a:t>, </a:t>
            </a:r>
            <a:r>
              <a:rPr lang="de-DE" sz="2000">
                <a:latin typeface="Avenir Book"/>
              </a:rPr>
              <a:t>“</a:t>
            </a:r>
            <a:r>
              <a:rPr lang="de-DE" sz="2000">
                <a:latin typeface="Avenir Light"/>
              </a:rPr>
              <a:t>Remote Legal Teamwork</a:t>
            </a:r>
            <a:r>
              <a:rPr lang="de-DE" sz="2000">
                <a:latin typeface="Avenir Book"/>
              </a:rPr>
              <a:t>“</a:t>
            </a:r>
            <a:r>
              <a:rPr lang="de-DE" sz="2000">
                <a:latin typeface="Avenir Light"/>
              </a:rPr>
              <a:t> in </a:t>
            </a:r>
            <a:r>
              <a:rPr lang="de-DE" sz="2000" err="1">
                <a:latin typeface="Avenir Light"/>
              </a:rPr>
              <a:t>our</a:t>
            </a:r>
            <a:r>
              <a:rPr lang="de-DE" sz="2000">
                <a:latin typeface="Avenir Light"/>
              </a:rPr>
              <a:t> </a:t>
            </a:r>
            <a:r>
              <a:rPr lang="de-DE" sz="2000" err="1">
                <a:latin typeface="Avenir Light"/>
              </a:rPr>
              <a:t>interviews</a:t>
            </a:r>
            <a:r>
              <a:rPr lang="de-DE" sz="2000">
                <a:latin typeface="Avenir Light"/>
              </a:rPr>
              <a:t> </a:t>
            </a:r>
            <a:r>
              <a:rPr lang="de-DE" sz="2000" err="1">
                <a:latin typeface="Avenir Light"/>
              </a:rPr>
              <a:t>with</a:t>
            </a:r>
            <a:r>
              <a:rPr lang="de-DE" sz="2000">
                <a:latin typeface="Avenir Light"/>
              </a:rPr>
              <a:t> legal professionals</a:t>
            </a:r>
            <a:br>
              <a:rPr lang="de-DE" sz="2000">
                <a:latin typeface="Avenir Light" panose="020B0402020203020204" pitchFamily="34" charset="77"/>
              </a:rPr>
            </a:br>
            <a:endParaRPr lang="de-DE" sz="200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107C027-1B38-7543-BECC-63DD75C7CEF0}"/>
              </a:ext>
            </a:extLst>
          </p:cNvPr>
          <p:cNvSpPr txBox="1">
            <a:spLocks/>
          </p:cNvSpPr>
          <p:nvPr/>
        </p:nvSpPr>
        <p:spPr>
          <a:xfrm>
            <a:off x="206421" y="2284363"/>
            <a:ext cx="7718192" cy="173305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 baseline="0">
                <a:solidFill>
                  <a:srgbClr val="244B76"/>
                </a:solidFill>
                <a:latin typeface="Avenir Heavy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de-DE" sz="3600">
                <a:solidFill>
                  <a:srgbClr val="C00000"/>
                </a:solidFill>
                <a:latin typeface="Avenir Heavy"/>
              </a:rPr>
              <a:t>“</a:t>
            </a:r>
            <a:r>
              <a:rPr lang="de-DE" sz="3600" err="1">
                <a:solidFill>
                  <a:srgbClr val="C00000"/>
                </a:solidFill>
                <a:latin typeface="Avenir Heavy"/>
              </a:rPr>
              <a:t>How</a:t>
            </a:r>
            <a:r>
              <a:rPr lang="de-DE" sz="3600">
                <a:solidFill>
                  <a:srgbClr val="C00000"/>
                </a:solidFill>
                <a:latin typeface="Avenir Heavy"/>
              </a:rPr>
              <a:t> </a:t>
            </a:r>
            <a:r>
              <a:rPr lang="de-DE" sz="3600" err="1">
                <a:solidFill>
                  <a:srgbClr val="C00000"/>
                </a:solidFill>
                <a:latin typeface="Avenir Heavy"/>
              </a:rPr>
              <a:t>might</a:t>
            </a:r>
            <a:r>
              <a:rPr lang="de-DE" sz="3600">
                <a:solidFill>
                  <a:srgbClr val="C00000"/>
                </a:solidFill>
                <a:latin typeface="Avenir Heavy"/>
              </a:rPr>
              <a:t> </a:t>
            </a:r>
            <a:r>
              <a:rPr lang="de-DE" sz="3600" err="1">
                <a:solidFill>
                  <a:srgbClr val="C00000"/>
                </a:solidFill>
                <a:latin typeface="Avenir Heavy"/>
              </a:rPr>
              <a:t>we</a:t>
            </a:r>
            <a:br>
              <a:rPr lang="de-DE" sz="3600"/>
            </a:br>
            <a:r>
              <a:rPr lang="de-DE" sz="3600" err="1">
                <a:solidFill>
                  <a:srgbClr val="C00000"/>
                </a:solidFill>
                <a:latin typeface="Avenir Heavy"/>
              </a:rPr>
              <a:t>create</a:t>
            </a:r>
            <a:r>
              <a:rPr lang="de-DE" sz="3600">
                <a:solidFill>
                  <a:srgbClr val="C00000"/>
                </a:solidFill>
                <a:latin typeface="Avenir Heavy"/>
              </a:rPr>
              <a:t> </a:t>
            </a:r>
            <a:r>
              <a:rPr lang="de-DE" sz="3600" err="1">
                <a:solidFill>
                  <a:srgbClr val="C00000"/>
                </a:solidFill>
                <a:latin typeface="Avenir Heavy"/>
              </a:rPr>
              <a:t>better</a:t>
            </a:r>
            <a:r>
              <a:rPr lang="de-DE" sz="3600">
                <a:solidFill>
                  <a:srgbClr val="C00000"/>
                </a:solidFill>
                <a:latin typeface="Avenir Heavy"/>
              </a:rPr>
              <a:t> </a:t>
            </a:r>
            <a:r>
              <a:rPr lang="de-DE" sz="3600" err="1">
                <a:solidFill>
                  <a:srgbClr val="C00000"/>
                </a:solidFill>
                <a:latin typeface="Avenir Heavy"/>
              </a:rPr>
              <a:t>conditions</a:t>
            </a:r>
            <a:r>
              <a:rPr lang="de-DE" sz="3600">
                <a:solidFill>
                  <a:srgbClr val="C00000"/>
                </a:solidFill>
                <a:latin typeface="Avenir Heavy"/>
              </a:rPr>
              <a:t> </a:t>
            </a:r>
            <a:r>
              <a:rPr lang="de-DE" sz="3600" err="1">
                <a:solidFill>
                  <a:srgbClr val="C00000"/>
                </a:solidFill>
                <a:latin typeface="Avenir Heavy"/>
              </a:rPr>
              <a:t>for</a:t>
            </a:r>
            <a:r>
              <a:rPr lang="de-DE" sz="3600">
                <a:solidFill>
                  <a:srgbClr val="C00000"/>
                </a:solidFill>
                <a:latin typeface="Avenir Heavy"/>
              </a:rPr>
              <a:t> remote legal </a:t>
            </a:r>
            <a:r>
              <a:rPr lang="de-DE" sz="3600" err="1">
                <a:solidFill>
                  <a:srgbClr val="C00000"/>
                </a:solidFill>
                <a:latin typeface="Avenir Heavy"/>
              </a:rPr>
              <a:t>team</a:t>
            </a:r>
            <a:r>
              <a:rPr lang="de-DE" sz="3600">
                <a:solidFill>
                  <a:srgbClr val="C00000"/>
                </a:solidFill>
                <a:latin typeface="Avenir Heavy"/>
              </a:rPr>
              <a:t> </a:t>
            </a:r>
            <a:r>
              <a:rPr lang="de-DE" sz="3600" err="1">
                <a:solidFill>
                  <a:srgbClr val="C00000"/>
                </a:solidFill>
                <a:latin typeface="Avenir Heavy"/>
              </a:rPr>
              <a:t>work</a:t>
            </a:r>
            <a:r>
              <a:rPr lang="de-DE" sz="3600">
                <a:solidFill>
                  <a:srgbClr val="C00000"/>
                </a:solidFill>
                <a:latin typeface="Avenir Heavy"/>
              </a:rPr>
              <a:t>?“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15255E-82A1-C844-929A-E060B0777D09}"/>
              </a:ext>
            </a:extLst>
          </p:cNvPr>
          <p:cNvSpPr txBox="1"/>
          <p:nvPr/>
        </p:nvSpPr>
        <p:spPr>
          <a:xfrm>
            <a:off x="11095222" y="1134212"/>
            <a:ext cx="1180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>
                <a:solidFill>
                  <a:srgbClr val="244B76"/>
                </a:solidFill>
                <a:latin typeface="Avenir Light" panose="020B0402020203020204" pitchFamily="34" charset="77"/>
              </a:rPr>
              <a:t>meets </a:t>
            </a:r>
            <a:br>
              <a:rPr lang="en-DE" sz="1200" dirty="0">
                <a:solidFill>
                  <a:srgbClr val="244B76"/>
                </a:solidFill>
                <a:latin typeface="Avenir Light" panose="020B0402020203020204" pitchFamily="34" charset="77"/>
              </a:rPr>
            </a:br>
            <a:r>
              <a:rPr lang="en-DE" sz="1200" dirty="0">
                <a:solidFill>
                  <a:srgbClr val="244B76"/>
                </a:solidFill>
                <a:latin typeface="Avenir Light" panose="020B0402020203020204" pitchFamily="34" charset="77"/>
              </a:rPr>
              <a:t>Design </a:t>
            </a:r>
            <a:br>
              <a:rPr lang="en-DE" sz="1200" dirty="0">
                <a:solidFill>
                  <a:srgbClr val="244B76"/>
                </a:solidFill>
                <a:latin typeface="Avenir Light" panose="020B0402020203020204" pitchFamily="34" charset="77"/>
              </a:rPr>
            </a:br>
            <a:r>
              <a:rPr lang="en-DE" sz="1200" dirty="0">
                <a:solidFill>
                  <a:srgbClr val="244B76"/>
                </a:solidFill>
                <a:latin typeface="Avenir Light" panose="020B0402020203020204" pitchFamily="34" charset="77"/>
              </a:rPr>
              <a:t>Thinking!</a:t>
            </a:r>
          </a:p>
        </p:txBody>
      </p:sp>
    </p:spTree>
    <p:extLst>
      <p:ext uri="{BB962C8B-B14F-4D97-AF65-F5344CB8AC3E}">
        <p14:creationId xmlns:p14="http://schemas.microsoft.com/office/powerpoint/2010/main" val="372731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EB876A-C5A7-CF4C-BC36-BE658860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89" y="824277"/>
            <a:ext cx="8333327" cy="1720907"/>
          </a:xfrm>
        </p:spPr>
        <p:txBody>
          <a:bodyPr lIns="91440" tIns="45720" rIns="91440" bIns="45720" anchor="t"/>
          <a:lstStyle/>
          <a:p>
            <a:r>
              <a:rPr lang="de-DE" err="1">
                <a:latin typeface="Avenir Heavy"/>
              </a:rPr>
              <a:t>How</a:t>
            </a:r>
            <a:r>
              <a:rPr lang="de-DE">
                <a:latin typeface="Avenir Heavy"/>
              </a:rPr>
              <a:t> </a:t>
            </a:r>
            <a:r>
              <a:rPr lang="de-DE" err="1">
                <a:latin typeface="Avenir Heavy"/>
              </a:rPr>
              <a:t>to</a:t>
            </a:r>
            <a:r>
              <a:rPr lang="de-DE">
                <a:latin typeface="Avenir Heavy"/>
              </a:rPr>
              <a:t> carry out a </a:t>
            </a:r>
            <a:r>
              <a:rPr lang="de-DE" err="1">
                <a:latin typeface="Avenir Heavy"/>
              </a:rPr>
              <a:t>successful</a:t>
            </a:r>
            <a:r>
              <a:rPr lang="de-DE">
                <a:latin typeface="Avenir Heavy"/>
              </a:rPr>
              <a:t> interview:</a:t>
            </a:r>
          </a:p>
          <a:p>
            <a:endParaRPr lang="de-DE">
              <a:latin typeface="Avenir Heavy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A5FF42-AF6A-624D-ACDB-EF84B21643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7689" y="261569"/>
            <a:ext cx="7896764" cy="562708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de-DE" err="1">
                <a:latin typeface="Avenir Book"/>
              </a:rPr>
              <a:t>Leading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to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insights</a:t>
            </a:r>
            <a:endParaRPr lang="de-DE" err="1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9E96E85-181C-FF4E-B5F5-DD90B7F34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2656" y="2127676"/>
            <a:ext cx="6844322" cy="4548554"/>
          </a:xfrm>
          <a:noFill/>
        </p:spPr>
        <p:txBody>
          <a:bodyPr lIns="91440" tIns="45720" rIns="91440" bIns="45720" anchor="t"/>
          <a:lstStyle/>
          <a:p>
            <a:pPr marL="285750" indent="-285750">
              <a:buFont typeface="Wingdings" pitchFamily="2" charset="2"/>
              <a:buChar char="q"/>
            </a:pPr>
            <a:endParaRPr lang="de-DE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venir Light"/>
              </a:rPr>
              <a:t>Set the stage and establish housekeeping rules</a:t>
            </a:r>
            <a:endParaRPr lang="de-DE">
              <a:latin typeface="Avenir Ligh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>
                <a:latin typeface="Avenir Light"/>
              </a:rPr>
              <a:t>Use </a:t>
            </a:r>
            <a:r>
              <a:rPr lang="de-DE" err="1">
                <a:latin typeface="Avenir Light"/>
              </a:rPr>
              <a:t>empathy</a:t>
            </a:r>
            <a:r>
              <a:rPr lang="de-DE">
                <a:latin typeface="Avenir Light"/>
              </a:rPr>
              <a:t> and listen </a:t>
            </a:r>
            <a:r>
              <a:rPr lang="de-DE" err="1">
                <a:latin typeface="Avenir Light"/>
              </a:rPr>
              <a:t>more</a:t>
            </a:r>
            <a:r>
              <a:rPr lang="de-DE">
                <a:latin typeface="Avenir Light"/>
              </a:rPr>
              <a:t> </a:t>
            </a:r>
            <a:r>
              <a:rPr lang="de-DE" err="1">
                <a:latin typeface="Avenir Light"/>
              </a:rPr>
              <a:t>than</a:t>
            </a:r>
            <a:r>
              <a:rPr lang="de-DE">
                <a:latin typeface="Avenir Light"/>
              </a:rPr>
              <a:t> </a:t>
            </a:r>
            <a:r>
              <a:rPr lang="de-DE" err="1">
                <a:latin typeface="Avenir Light"/>
              </a:rPr>
              <a:t>you</a:t>
            </a:r>
            <a:r>
              <a:rPr lang="de-DE">
                <a:latin typeface="Avenir Light"/>
              </a:rPr>
              <a:t> </a:t>
            </a:r>
            <a:r>
              <a:rPr lang="de-DE" err="1">
                <a:latin typeface="Avenir Light"/>
              </a:rPr>
              <a:t>talk</a:t>
            </a:r>
            <a:endParaRPr lang="de-DE">
              <a:latin typeface="Avenir Ligh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>
                <a:latin typeface="Avenir Light"/>
              </a:rPr>
              <a:t>Ask open-</a:t>
            </a:r>
            <a:r>
              <a:rPr lang="de-DE" err="1">
                <a:latin typeface="Avenir Light"/>
              </a:rPr>
              <a:t>ended</a:t>
            </a:r>
            <a:r>
              <a:rPr lang="de-DE">
                <a:latin typeface="Avenir Light"/>
              </a:rPr>
              <a:t> </a:t>
            </a:r>
            <a:r>
              <a:rPr lang="de-DE" err="1">
                <a:latin typeface="Avenir Light"/>
              </a:rPr>
              <a:t>questions</a:t>
            </a:r>
            <a:r>
              <a:rPr lang="de-DE">
                <a:latin typeface="Avenir Light"/>
              </a:rPr>
              <a:t> </a:t>
            </a:r>
            <a:r>
              <a:rPr lang="de-DE" err="1">
                <a:latin typeface="Avenir Light"/>
              </a:rPr>
              <a:t>about</a:t>
            </a:r>
            <a:r>
              <a:rPr lang="de-DE">
                <a:latin typeface="Avenir Light"/>
              </a:rPr>
              <a:t> </a:t>
            </a:r>
            <a:r>
              <a:rPr lang="de-DE" err="1">
                <a:latin typeface="Avenir Light"/>
              </a:rPr>
              <a:t>the</a:t>
            </a:r>
            <a:r>
              <a:rPr lang="de-DE">
                <a:latin typeface="Avenir Light"/>
              </a:rPr>
              <a:t> </a:t>
            </a:r>
            <a:r>
              <a:rPr lang="de-DE" err="1">
                <a:latin typeface="Avenir Light"/>
              </a:rPr>
              <a:t>interviewees</a:t>
            </a:r>
            <a:r>
              <a:rPr lang="de-DE">
                <a:latin typeface="Avenir Light"/>
              </a:rPr>
              <a:t> </a:t>
            </a:r>
            <a:r>
              <a:rPr lang="de-DE" err="1">
                <a:latin typeface="Avenir Light"/>
              </a:rPr>
              <a:t>experiences</a:t>
            </a:r>
            <a:endParaRPr lang="de-DE">
              <a:latin typeface="Avenir Ligh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err="1">
                <a:latin typeface="Avenir Light"/>
              </a:rPr>
              <a:t>Use</a:t>
            </a:r>
            <a:r>
              <a:rPr lang="de-DE">
                <a:latin typeface="Avenir Light"/>
              </a:rPr>
              <a:t> </a:t>
            </a:r>
            <a:r>
              <a:rPr lang="de-DE">
                <a:latin typeface="Avenir Book"/>
              </a:rPr>
              <a:t> “</a:t>
            </a:r>
            <a:r>
              <a:rPr lang="de-DE" err="1">
                <a:latin typeface="Avenir Light"/>
              </a:rPr>
              <a:t>why</a:t>
            </a:r>
            <a:r>
              <a:rPr lang="de-DE">
                <a:latin typeface="Avenir Book"/>
              </a:rPr>
              <a:t>”</a:t>
            </a:r>
            <a:r>
              <a:rPr lang="de-DE">
                <a:latin typeface="Avenir Light"/>
              </a:rPr>
              <a:t> </a:t>
            </a:r>
            <a:r>
              <a:rPr lang="de-DE" err="1">
                <a:latin typeface="Avenir Light"/>
              </a:rPr>
              <a:t>to</a:t>
            </a:r>
            <a:r>
              <a:rPr lang="de-DE">
                <a:latin typeface="Avenir Light"/>
              </a:rPr>
              <a:t> </a:t>
            </a:r>
            <a:r>
              <a:rPr lang="de-DE" err="1">
                <a:latin typeface="Avenir Light"/>
              </a:rPr>
              <a:t>dig</a:t>
            </a:r>
            <a:r>
              <a:rPr lang="de-DE">
                <a:latin typeface="Avenir Light"/>
              </a:rPr>
              <a:t> </a:t>
            </a:r>
            <a:r>
              <a:rPr lang="de-DE" err="1">
                <a:latin typeface="Avenir Light"/>
              </a:rPr>
              <a:t>deeper</a:t>
            </a:r>
            <a:endParaRPr lang="de-DE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>
                <a:latin typeface="Avenir Light"/>
              </a:rPr>
              <a:t>Look out </a:t>
            </a:r>
            <a:r>
              <a:rPr lang="de-DE" err="1">
                <a:latin typeface="Avenir Light"/>
              </a:rPr>
              <a:t>for</a:t>
            </a:r>
            <a:r>
              <a:rPr lang="de-DE">
                <a:latin typeface="Avenir Light"/>
              </a:rPr>
              <a:t> </a:t>
            </a:r>
            <a:r>
              <a:rPr lang="de-DE" err="1">
                <a:latin typeface="Avenir Light"/>
              </a:rPr>
              <a:t>pain</a:t>
            </a:r>
            <a:r>
              <a:rPr lang="de-DE">
                <a:latin typeface="Avenir Light"/>
              </a:rPr>
              <a:t> </a:t>
            </a:r>
            <a:r>
              <a:rPr lang="de-DE" err="1">
                <a:latin typeface="Avenir Light"/>
              </a:rPr>
              <a:t>points</a:t>
            </a:r>
            <a:r>
              <a:rPr lang="de-DE">
                <a:latin typeface="Avenir Light"/>
              </a:rPr>
              <a:t>, </a:t>
            </a:r>
            <a:r>
              <a:rPr lang="de-DE" err="1">
                <a:latin typeface="Avenir Light"/>
              </a:rPr>
              <a:t>needs</a:t>
            </a:r>
            <a:r>
              <a:rPr lang="de-DE">
                <a:latin typeface="Avenir Light"/>
              </a:rPr>
              <a:t> and </a:t>
            </a:r>
            <a:r>
              <a:rPr lang="de-DE">
                <a:latin typeface="Avenir Book"/>
              </a:rPr>
              <a:t>“</a:t>
            </a:r>
            <a:r>
              <a:rPr lang="de-DE" err="1">
                <a:latin typeface="Avenir Light"/>
              </a:rPr>
              <a:t>gold</a:t>
            </a:r>
            <a:r>
              <a:rPr lang="de-DE">
                <a:latin typeface="Avenir Light"/>
              </a:rPr>
              <a:t> </a:t>
            </a:r>
            <a:r>
              <a:rPr lang="de-DE" err="1">
                <a:latin typeface="Avenir Light"/>
              </a:rPr>
              <a:t>nuggets</a:t>
            </a:r>
            <a:r>
              <a:rPr lang="de-DE">
                <a:latin typeface="Avenir Book"/>
              </a:rPr>
              <a:t>”</a:t>
            </a:r>
            <a:r>
              <a:rPr lang="de-DE">
                <a:latin typeface="Avenir Light"/>
              </a:rPr>
              <a:t>  </a:t>
            </a:r>
            <a:endParaRPr lang="de-DE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venir Light"/>
              </a:rPr>
              <a:t>Take notes and use to find insights</a:t>
            </a:r>
            <a:endParaRPr lang="de-DE">
              <a:latin typeface="Avenir Light"/>
            </a:endParaRPr>
          </a:p>
          <a:p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70042E-4B9C-5148-BDEE-4497364531E9}"/>
              </a:ext>
            </a:extLst>
          </p:cNvPr>
          <p:cNvSpPr/>
          <p:nvPr/>
        </p:nvSpPr>
        <p:spPr>
          <a:xfrm>
            <a:off x="10108567" y="2005780"/>
            <a:ext cx="243793" cy="243793"/>
          </a:xfrm>
          <a:prstGeom prst="ellipse">
            <a:avLst/>
          </a:prstGeom>
          <a:solidFill>
            <a:srgbClr val="C6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2" name="Picture 11" descr="A person with a computer and smiling at the camera&#10;&#10;Description automatically generated">
            <a:extLst>
              <a:ext uri="{FF2B5EF4-FFF2-40B4-BE49-F238E27FC236}">
                <a16:creationId xmlns:a16="http://schemas.microsoft.com/office/drawing/2014/main" id="{9F259C64-BD31-1448-AA84-B979CD4A9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811" t="-10071" r="17427" b="-23539"/>
          <a:stretch/>
        </p:blipFill>
        <p:spPr>
          <a:xfrm>
            <a:off x="8732515" y="2047718"/>
            <a:ext cx="4248698" cy="4324779"/>
          </a:xfrm>
          <a:prstGeom prst="ellipse">
            <a:avLst/>
          </a:prstGeom>
        </p:spPr>
      </p:pic>
      <p:pic>
        <p:nvPicPr>
          <p:cNvPr id="15" name="Picture 1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03FBB9CE-163E-1147-870A-345971218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1505" y="2377695"/>
            <a:ext cx="1693303" cy="1784287"/>
          </a:xfrm>
          <a:prstGeom prst="snip1Rect">
            <a:avLst>
              <a:gd name="adj" fmla="val 38942"/>
            </a:avLst>
          </a:prstGeom>
        </p:spPr>
      </p:pic>
      <p:pic>
        <p:nvPicPr>
          <p:cNvPr id="17" name="Picture 16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D6F610A1-D56D-AC4F-ACA0-86B6DC82F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358" y="4034500"/>
            <a:ext cx="3268947" cy="163417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246DDB3-9A2B-1848-AAA9-DE2DC9223731}"/>
              </a:ext>
            </a:extLst>
          </p:cNvPr>
          <p:cNvSpPr/>
          <p:nvPr/>
        </p:nvSpPr>
        <p:spPr>
          <a:xfrm>
            <a:off x="9149922" y="5566529"/>
            <a:ext cx="243793" cy="243793"/>
          </a:xfrm>
          <a:prstGeom prst="ellipse">
            <a:avLst/>
          </a:prstGeom>
          <a:solidFill>
            <a:srgbClr val="C6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B75F86-8EDF-0643-B471-BC942F22AD2A}"/>
              </a:ext>
            </a:extLst>
          </p:cNvPr>
          <p:cNvGrpSpPr/>
          <p:nvPr/>
        </p:nvGrpSpPr>
        <p:grpSpPr>
          <a:xfrm>
            <a:off x="10352360" y="5504842"/>
            <a:ext cx="1961537" cy="1961537"/>
            <a:chOff x="10352360" y="5504842"/>
            <a:chExt cx="1961537" cy="196153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6762E53-C9D9-9F47-9E88-DF50E5B5F367}"/>
                </a:ext>
              </a:extLst>
            </p:cNvPr>
            <p:cNvSpPr/>
            <p:nvPr/>
          </p:nvSpPr>
          <p:spPr>
            <a:xfrm>
              <a:off x="10352360" y="5504842"/>
              <a:ext cx="1961537" cy="1961537"/>
            </a:xfrm>
            <a:prstGeom prst="ellipse">
              <a:avLst/>
            </a:prstGeom>
            <a:solidFill>
              <a:srgbClr val="C6D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9" name="Grafik 3">
              <a:extLst>
                <a:ext uri="{FF2B5EF4-FFF2-40B4-BE49-F238E27FC236}">
                  <a16:creationId xmlns:a16="http://schemas.microsoft.com/office/drawing/2014/main" id="{943A87F5-49D2-D249-97FD-D3CC6C18B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24543" y="5957478"/>
              <a:ext cx="1397508" cy="622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332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0270042E-4B9C-5148-BDEE-4497364531E9}"/>
              </a:ext>
            </a:extLst>
          </p:cNvPr>
          <p:cNvSpPr/>
          <p:nvPr/>
        </p:nvSpPr>
        <p:spPr>
          <a:xfrm>
            <a:off x="10108567" y="2005780"/>
            <a:ext cx="243793" cy="243793"/>
          </a:xfrm>
          <a:prstGeom prst="ellipse">
            <a:avLst/>
          </a:prstGeom>
          <a:solidFill>
            <a:srgbClr val="C6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762E53-C9D9-9F47-9E88-DF50E5B5F367}"/>
              </a:ext>
            </a:extLst>
          </p:cNvPr>
          <p:cNvSpPr/>
          <p:nvPr/>
        </p:nvSpPr>
        <p:spPr>
          <a:xfrm>
            <a:off x="10352360" y="5504842"/>
            <a:ext cx="1961537" cy="1961537"/>
          </a:xfrm>
          <a:prstGeom prst="ellipse">
            <a:avLst/>
          </a:prstGeom>
          <a:solidFill>
            <a:srgbClr val="C6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943A87F5-49D2-D249-97FD-D3CC6C18B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543" y="5957478"/>
            <a:ext cx="1397508" cy="62230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38C9CF52-BAEC-0E47-ADE9-922AEF772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49" y="2593548"/>
            <a:ext cx="7235687" cy="1612639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err="1">
                <a:solidFill>
                  <a:srgbClr val="C00000"/>
                </a:solidFill>
              </a:rPr>
              <a:t>How</a:t>
            </a:r>
            <a:r>
              <a:rPr lang="de-DE">
                <a:solidFill>
                  <a:srgbClr val="C00000"/>
                </a:solidFill>
              </a:rPr>
              <a:t> </a:t>
            </a:r>
            <a:r>
              <a:rPr lang="de-DE" err="1">
                <a:solidFill>
                  <a:srgbClr val="C00000"/>
                </a:solidFill>
              </a:rPr>
              <a:t>might</a:t>
            </a:r>
            <a:r>
              <a:rPr lang="de-DE">
                <a:solidFill>
                  <a:srgbClr val="C00000"/>
                </a:solidFill>
              </a:rPr>
              <a:t> </a:t>
            </a:r>
            <a:r>
              <a:rPr lang="de-DE" err="1">
                <a:solidFill>
                  <a:srgbClr val="C00000"/>
                </a:solidFill>
              </a:rPr>
              <a:t>we</a:t>
            </a:r>
            <a:br>
              <a:rPr lang="de-DE">
                <a:solidFill>
                  <a:srgbClr val="C00000"/>
                </a:solidFill>
              </a:rPr>
            </a:br>
            <a:r>
              <a:rPr lang="de-DE" err="1">
                <a:solidFill>
                  <a:srgbClr val="C00000"/>
                </a:solidFill>
              </a:rPr>
              <a:t>make</a:t>
            </a:r>
            <a:r>
              <a:rPr lang="de-DE">
                <a:solidFill>
                  <a:srgbClr val="C00000"/>
                </a:solidFill>
              </a:rPr>
              <a:t> remote legal </a:t>
            </a:r>
            <a:r>
              <a:rPr lang="de-DE" err="1">
                <a:solidFill>
                  <a:srgbClr val="C00000"/>
                </a:solidFill>
              </a:rPr>
              <a:t>team</a:t>
            </a:r>
            <a:r>
              <a:rPr lang="de-DE">
                <a:solidFill>
                  <a:srgbClr val="C00000"/>
                </a:solidFill>
              </a:rPr>
              <a:t> </a:t>
            </a:r>
            <a:r>
              <a:rPr lang="de-DE" err="1">
                <a:solidFill>
                  <a:srgbClr val="C00000"/>
                </a:solidFill>
              </a:rPr>
              <a:t>work</a:t>
            </a:r>
            <a:r>
              <a:rPr lang="de-DE">
                <a:solidFill>
                  <a:srgbClr val="C00000"/>
                </a:solidFill>
              </a:rPr>
              <a:t> </a:t>
            </a:r>
            <a:r>
              <a:rPr lang="de-DE" err="1">
                <a:solidFill>
                  <a:srgbClr val="C00000"/>
                </a:solidFill>
              </a:rPr>
              <a:t>more</a:t>
            </a:r>
            <a:r>
              <a:rPr lang="de-DE">
                <a:solidFill>
                  <a:srgbClr val="C00000"/>
                </a:solidFill>
              </a:rPr>
              <a:t> </a:t>
            </a:r>
            <a:r>
              <a:rPr lang="de-DE" err="1">
                <a:solidFill>
                  <a:srgbClr val="C00000"/>
                </a:solidFill>
              </a:rPr>
              <a:t>fun</a:t>
            </a:r>
            <a:r>
              <a:rPr lang="de-DE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5D6B64AC-8D3A-4E46-8FD8-8530F728DDAE}"/>
              </a:ext>
            </a:extLst>
          </p:cNvPr>
          <p:cNvSpPr txBox="1">
            <a:spLocks/>
          </p:cNvSpPr>
          <p:nvPr/>
        </p:nvSpPr>
        <p:spPr>
          <a:xfrm>
            <a:off x="550549" y="916712"/>
            <a:ext cx="7541730" cy="5974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err="1">
                <a:solidFill>
                  <a:srgbClr val="244B76"/>
                </a:solidFill>
                <a:latin typeface="Avenir Light"/>
              </a:rPr>
              <a:t>We‘ll</a:t>
            </a:r>
            <a:r>
              <a:rPr lang="de-DE">
                <a:solidFill>
                  <a:srgbClr val="244B76"/>
                </a:solidFill>
                <a:latin typeface="Avenir Light"/>
              </a:rPr>
              <a:t> </a:t>
            </a:r>
            <a:r>
              <a:rPr lang="de-DE" err="1">
                <a:solidFill>
                  <a:srgbClr val="244B76"/>
                </a:solidFill>
                <a:latin typeface="Avenir Light"/>
              </a:rPr>
              <a:t>model</a:t>
            </a:r>
            <a:r>
              <a:rPr lang="de-DE">
                <a:solidFill>
                  <a:srgbClr val="244B76"/>
                </a:solidFill>
                <a:latin typeface="Avenir Light"/>
              </a:rPr>
              <a:t> </a:t>
            </a:r>
            <a:r>
              <a:rPr lang="de-DE" err="1">
                <a:solidFill>
                  <a:srgbClr val="244B76"/>
                </a:solidFill>
                <a:latin typeface="Avenir Light"/>
              </a:rPr>
              <a:t>the</a:t>
            </a:r>
            <a:r>
              <a:rPr lang="de-DE">
                <a:solidFill>
                  <a:srgbClr val="244B76"/>
                </a:solidFill>
                <a:latin typeface="Avenir Light"/>
              </a:rPr>
              <a:t> interview </a:t>
            </a:r>
            <a:r>
              <a:rPr lang="de-DE" err="1">
                <a:solidFill>
                  <a:srgbClr val="244B76"/>
                </a:solidFill>
                <a:latin typeface="Avenir Light"/>
              </a:rPr>
              <a:t>process</a:t>
            </a:r>
            <a:r>
              <a:rPr lang="de-DE">
                <a:solidFill>
                  <a:srgbClr val="244B76"/>
                </a:solidFill>
                <a:latin typeface="Avenir Light"/>
              </a:rPr>
              <a:t> </a:t>
            </a:r>
            <a:r>
              <a:rPr lang="de-DE" err="1">
                <a:solidFill>
                  <a:srgbClr val="244B76"/>
                </a:solidFill>
                <a:latin typeface="Avenir Light"/>
              </a:rPr>
              <a:t>with</a:t>
            </a:r>
            <a:r>
              <a:rPr lang="de-DE">
                <a:solidFill>
                  <a:srgbClr val="244B76"/>
                </a:solidFill>
                <a:latin typeface="Avenir Light"/>
              </a:rPr>
              <a:t> </a:t>
            </a:r>
            <a:r>
              <a:rPr lang="de-DE" err="1">
                <a:solidFill>
                  <a:srgbClr val="244B76"/>
                </a:solidFill>
                <a:latin typeface="Avenir Light"/>
              </a:rPr>
              <a:t>this</a:t>
            </a:r>
            <a:r>
              <a:rPr lang="de-DE">
                <a:solidFill>
                  <a:srgbClr val="244B76"/>
                </a:solidFill>
                <a:latin typeface="Avenir Light"/>
              </a:rPr>
              <a:t> Challenge </a:t>
            </a:r>
            <a:r>
              <a:rPr lang="de-DE" err="1">
                <a:solidFill>
                  <a:srgbClr val="244B76"/>
                </a:solidFill>
                <a:latin typeface="Avenir Light"/>
              </a:rPr>
              <a:t>question</a:t>
            </a:r>
            <a:r>
              <a:rPr lang="de-DE">
                <a:solidFill>
                  <a:srgbClr val="244B76"/>
                </a:solidFill>
                <a:latin typeface="Avenir Light"/>
              </a:rPr>
              <a:t>: </a:t>
            </a:r>
          </a:p>
        </p:txBody>
      </p:sp>
    </p:spTree>
    <p:extLst>
      <p:ext uri="{BB962C8B-B14F-4D97-AF65-F5344CB8AC3E}">
        <p14:creationId xmlns:p14="http://schemas.microsoft.com/office/powerpoint/2010/main" val="33227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EB876A-C5A7-CF4C-BC36-BE658860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89" y="824277"/>
            <a:ext cx="8333327" cy="172090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de-DE">
                <a:latin typeface="Avenir Heavy"/>
              </a:rPr>
              <a:t>A </a:t>
            </a:r>
            <a:r>
              <a:rPr lang="de-DE" err="1">
                <a:latin typeface="Avenir Heavy"/>
              </a:rPr>
              <a:t>few</a:t>
            </a:r>
            <a:r>
              <a:rPr lang="de-DE">
                <a:latin typeface="Avenir Heavy"/>
              </a:rPr>
              <a:t> </a:t>
            </a:r>
            <a:r>
              <a:rPr lang="de-DE" err="1">
                <a:latin typeface="Avenir Heavy"/>
              </a:rPr>
              <a:t>points</a:t>
            </a:r>
            <a:r>
              <a:rPr lang="de-DE">
                <a:latin typeface="Avenir Heavy"/>
              </a:rPr>
              <a:t> </a:t>
            </a:r>
            <a:r>
              <a:rPr lang="de-DE" err="1">
                <a:latin typeface="Avenir Heavy"/>
              </a:rPr>
              <a:t>to</a:t>
            </a:r>
            <a:r>
              <a:rPr lang="de-DE">
                <a:latin typeface="Avenir Heavy"/>
              </a:rPr>
              <a:t> </a:t>
            </a:r>
            <a:r>
              <a:rPr lang="de-DE" err="1">
                <a:latin typeface="Avenir Heavy"/>
              </a:rPr>
              <a:t>remember</a:t>
            </a:r>
            <a:r>
              <a:rPr lang="de-DE">
                <a:latin typeface="Avenir Heavy"/>
              </a:rPr>
              <a:t> </a:t>
            </a:r>
            <a:r>
              <a:rPr lang="de-DE" err="1">
                <a:latin typeface="Avenir Heavy"/>
              </a:rPr>
              <a:t>when</a:t>
            </a:r>
            <a:r>
              <a:rPr lang="de-DE">
                <a:latin typeface="Avenir Heavy"/>
              </a:rPr>
              <a:t> </a:t>
            </a:r>
            <a:r>
              <a:rPr lang="de-DE" err="1">
                <a:latin typeface="Avenir Heavy"/>
              </a:rPr>
              <a:t>carrying</a:t>
            </a:r>
            <a:r>
              <a:rPr lang="de-DE">
                <a:latin typeface="Avenir Heavy"/>
              </a:rPr>
              <a:t> out an </a:t>
            </a:r>
            <a:r>
              <a:rPr lang="de-DE" err="1">
                <a:latin typeface="Avenir Heavy"/>
              </a:rPr>
              <a:t>user</a:t>
            </a:r>
            <a:r>
              <a:rPr lang="de-DE">
                <a:latin typeface="Avenir Heavy"/>
              </a:rPr>
              <a:t> interview. </a:t>
            </a:r>
            <a:br>
              <a:rPr lang="de-DE">
                <a:latin typeface="Avenir Heavy"/>
              </a:rPr>
            </a:br>
            <a:r>
              <a:rPr lang="de-DE" err="1">
                <a:latin typeface="Avenir Heavy"/>
              </a:rPr>
              <a:t>Very</a:t>
            </a:r>
            <a:r>
              <a:rPr lang="de-DE">
                <a:latin typeface="Avenir Heavy"/>
              </a:rPr>
              <a:t> </a:t>
            </a:r>
            <a:r>
              <a:rPr lang="de-DE" err="1">
                <a:latin typeface="Avenir Heavy"/>
              </a:rPr>
              <a:t>short</a:t>
            </a:r>
            <a:r>
              <a:rPr lang="de-DE">
                <a:latin typeface="Avenir Heavy"/>
              </a:rPr>
              <a:t> </a:t>
            </a:r>
            <a:r>
              <a:rPr lang="de-DE" err="1">
                <a:latin typeface="Avenir Heavy"/>
              </a:rPr>
              <a:t>teaser</a:t>
            </a:r>
            <a:r>
              <a:rPr lang="de-DE">
                <a:latin typeface="Avenir Heavy"/>
              </a:rPr>
              <a:t>:</a:t>
            </a:r>
          </a:p>
          <a:p>
            <a:endParaRPr lang="de-DE">
              <a:latin typeface="Avenir Heavy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A5FF42-AF6A-624D-ACDB-EF84B21643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7689" y="261569"/>
            <a:ext cx="7896764" cy="562708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de-DE" err="1">
                <a:latin typeface="Avenir Book"/>
              </a:rPr>
              <a:t>Leading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to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insights</a:t>
            </a:r>
            <a:r>
              <a:rPr lang="de-DE">
                <a:latin typeface="Avenir Book"/>
              </a:rPr>
              <a:t> - </a:t>
            </a:r>
            <a:endParaRPr lang="de-DE" err="1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9E96E85-181C-FF4E-B5F5-DD90B7F34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2131" y="2780881"/>
            <a:ext cx="7352322" cy="2586955"/>
          </a:xfrm>
          <a:noFill/>
          <a:ln>
            <a:noFill/>
          </a:ln>
        </p:spPr>
        <p:txBody>
          <a:bodyPr lIns="91440" tIns="45720" rIns="91440" bIns="45720" anchor="t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venir Light"/>
              </a:rPr>
              <a:t>Use </a:t>
            </a:r>
            <a:r>
              <a:rPr lang="de-DE" dirty="0" err="1">
                <a:latin typeface="Avenir Light"/>
              </a:rPr>
              <a:t>empathy</a:t>
            </a:r>
            <a:r>
              <a:rPr lang="de-DE" dirty="0">
                <a:latin typeface="Avenir Light"/>
              </a:rPr>
              <a:t> and listen </a:t>
            </a:r>
            <a:r>
              <a:rPr lang="de-DE" dirty="0" err="1">
                <a:latin typeface="Avenir Light"/>
              </a:rPr>
              <a:t>more</a:t>
            </a:r>
            <a:r>
              <a:rPr lang="de-DE" dirty="0">
                <a:latin typeface="Avenir Light"/>
              </a:rPr>
              <a:t> </a:t>
            </a:r>
            <a:r>
              <a:rPr lang="de-DE" dirty="0" err="1">
                <a:latin typeface="Avenir Light"/>
              </a:rPr>
              <a:t>than</a:t>
            </a:r>
            <a:r>
              <a:rPr lang="de-DE" dirty="0">
                <a:latin typeface="Avenir Light"/>
              </a:rPr>
              <a:t> </a:t>
            </a:r>
            <a:r>
              <a:rPr lang="de-DE" dirty="0" err="1">
                <a:latin typeface="Avenir Light"/>
              </a:rPr>
              <a:t>you</a:t>
            </a:r>
            <a:r>
              <a:rPr lang="de-DE" dirty="0">
                <a:latin typeface="Avenir Light"/>
              </a:rPr>
              <a:t> </a:t>
            </a:r>
            <a:r>
              <a:rPr lang="de-DE" dirty="0" err="1">
                <a:latin typeface="Avenir Light"/>
              </a:rPr>
              <a:t>talk</a:t>
            </a:r>
            <a:endParaRPr lang="de-DE" dirty="0">
              <a:latin typeface="Avenir Ligh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venir Light"/>
              </a:rPr>
              <a:t>Ask </a:t>
            </a:r>
            <a:r>
              <a:rPr lang="de-DE" dirty="0" err="1">
                <a:latin typeface="Avenir Light"/>
              </a:rPr>
              <a:t>friendly</a:t>
            </a:r>
            <a:r>
              <a:rPr lang="de-DE" dirty="0">
                <a:latin typeface="Avenir Light"/>
              </a:rPr>
              <a:t>, open-</a:t>
            </a:r>
            <a:r>
              <a:rPr lang="de-DE" dirty="0" err="1">
                <a:latin typeface="Avenir Light"/>
              </a:rPr>
              <a:t>ended</a:t>
            </a:r>
            <a:r>
              <a:rPr lang="de-DE" dirty="0">
                <a:latin typeface="Avenir Light"/>
              </a:rPr>
              <a:t> </a:t>
            </a:r>
            <a:r>
              <a:rPr lang="de-DE" dirty="0" err="1">
                <a:latin typeface="Avenir Light"/>
              </a:rPr>
              <a:t>questions</a:t>
            </a:r>
            <a:r>
              <a:rPr lang="de-DE" dirty="0">
                <a:latin typeface="Avenir Light"/>
              </a:rPr>
              <a:t> </a:t>
            </a:r>
            <a:r>
              <a:rPr lang="de-DE" dirty="0" err="1">
                <a:latin typeface="Avenir Light"/>
              </a:rPr>
              <a:t>about</a:t>
            </a:r>
            <a:r>
              <a:rPr lang="de-DE" dirty="0">
                <a:latin typeface="Avenir Light"/>
              </a:rPr>
              <a:t> </a:t>
            </a:r>
            <a:r>
              <a:rPr lang="de-DE" dirty="0" err="1">
                <a:latin typeface="Avenir Light"/>
              </a:rPr>
              <a:t>about</a:t>
            </a:r>
            <a:r>
              <a:rPr lang="de-DE" dirty="0">
                <a:latin typeface="Avenir Light"/>
              </a:rPr>
              <a:t> </a:t>
            </a:r>
            <a:r>
              <a:rPr lang="de-DE" dirty="0" err="1">
                <a:latin typeface="Avenir Light"/>
              </a:rPr>
              <a:t>our</a:t>
            </a:r>
            <a:r>
              <a:rPr lang="de-DE" dirty="0">
                <a:latin typeface="Avenir Light"/>
              </a:rPr>
              <a:t> </a:t>
            </a:r>
            <a:r>
              <a:rPr lang="de-DE" dirty="0" err="1">
                <a:latin typeface="Avenir Light"/>
              </a:rPr>
              <a:t>challenge</a:t>
            </a:r>
            <a:r>
              <a:rPr lang="de-DE" dirty="0">
                <a:latin typeface="Avenir Light"/>
              </a:rPr>
              <a:t> </a:t>
            </a:r>
            <a:r>
              <a:rPr lang="de-DE" dirty="0" err="1">
                <a:latin typeface="Avenir Light"/>
              </a:rPr>
              <a:t>question</a:t>
            </a:r>
            <a:endParaRPr lang="de-DE" dirty="0">
              <a:latin typeface="Avenir Ligh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venir Light"/>
              </a:rPr>
              <a:t>Use </a:t>
            </a:r>
            <a:r>
              <a:rPr lang="de-DE" dirty="0">
                <a:latin typeface="Avenir Book"/>
              </a:rPr>
              <a:t> “</a:t>
            </a:r>
            <a:r>
              <a:rPr lang="de-DE" dirty="0" err="1">
                <a:latin typeface="Avenir Light"/>
              </a:rPr>
              <a:t>why</a:t>
            </a:r>
            <a:r>
              <a:rPr lang="de-DE" dirty="0">
                <a:latin typeface="Avenir Book"/>
              </a:rPr>
              <a:t>”</a:t>
            </a:r>
            <a:r>
              <a:rPr lang="de-DE" dirty="0">
                <a:latin typeface="Avenir Light"/>
              </a:rPr>
              <a:t> </a:t>
            </a:r>
            <a:r>
              <a:rPr lang="de-DE" dirty="0" err="1">
                <a:latin typeface="Avenir Light"/>
              </a:rPr>
              <a:t>to</a:t>
            </a:r>
            <a:r>
              <a:rPr lang="de-DE" dirty="0">
                <a:latin typeface="Avenir Light"/>
              </a:rPr>
              <a:t> </a:t>
            </a:r>
            <a:r>
              <a:rPr lang="de-DE" dirty="0" err="1">
                <a:latin typeface="Avenir Light"/>
              </a:rPr>
              <a:t>dig</a:t>
            </a:r>
            <a:r>
              <a:rPr lang="de-DE" dirty="0">
                <a:latin typeface="Avenir Light"/>
              </a:rPr>
              <a:t> </a:t>
            </a:r>
            <a:r>
              <a:rPr lang="de-DE" dirty="0" err="1">
                <a:latin typeface="Avenir Light"/>
              </a:rPr>
              <a:t>deeper</a:t>
            </a:r>
            <a:endParaRPr lang="de-D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venir Light"/>
              </a:rPr>
              <a:t>Show </a:t>
            </a:r>
            <a:r>
              <a:rPr lang="de-DE" dirty="0" err="1">
                <a:latin typeface="Avenir Light"/>
              </a:rPr>
              <a:t>appreciation</a:t>
            </a:r>
            <a:r>
              <a:rPr lang="de-DE" dirty="0">
                <a:latin typeface="Avenir Light"/>
              </a:rPr>
              <a:t> </a:t>
            </a:r>
            <a:r>
              <a:rPr lang="de-DE" dirty="0" err="1">
                <a:latin typeface="Avenir Light"/>
              </a:rPr>
              <a:t>for</a:t>
            </a:r>
            <a:r>
              <a:rPr lang="de-DE" dirty="0">
                <a:latin typeface="Avenir Light"/>
              </a:rPr>
              <a:t> </a:t>
            </a:r>
            <a:r>
              <a:rPr lang="de-DE" dirty="0" err="1">
                <a:latin typeface="Avenir Light"/>
              </a:rPr>
              <a:t>the</a:t>
            </a:r>
            <a:r>
              <a:rPr lang="de-DE" dirty="0">
                <a:latin typeface="Avenir Light"/>
              </a:rPr>
              <a:t> </a:t>
            </a:r>
            <a:r>
              <a:rPr lang="de-DE" dirty="0" err="1">
                <a:latin typeface="Avenir Light"/>
              </a:rPr>
              <a:t>interviewees</a:t>
            </a:r>
            <a:r>
              <a:rPr lang="de-DE" dirty="0">
                <a:latin typeface="Avenir Light"/>
              </a:rPr>
              <a:t>' time and </a:t>
            </a:r>
            <a:r>
              <a:rPr lang="de-DE" dirty="0" err="1">
                <a:latin typeface="Avenir Light"/>
              </a:rPr>
              <a:t>openness</a:t>
            </a:r>
            <a:endParaRPr lang="de-DE" dirty="0"/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endParaRPr lang="en-US" dirty="0"/>
          </a:p>
          <a:p>
            <a:endParaRPr lang="de-DE" dirty="0"/>
          </a:p>
        </p:txBody>
      </p:sp>
      <p:pic>
        <p:nvPicPr>
          <p:cNvPr id="6" name="Picture 4" descr="person sitting in front bookshelf">
            <a:extLst>
              <a:ext uri="{FF2B5EF4-FFF2-40B4-BE49-F238E27FC236}">
                <a16:creationId xmlns:a16="http://schemas.microsoft.com/office/drawing/2014/main" id="{C865DD8A-80ED-D748-A39A-8A804474D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0" t="-197" r="21565" b="197"/>
          <a:stretch/>
        </p:blipFill>
        <p:spPr bwMode="auto">
          <a:xfrm>
            <a:off x="8706848" y="2004275"/>
            <a:ext cx="4458137" cy="440081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246DDB3-9A2B-1848-AAA9-DE2DC9223731}"/>
              </a:ext>
            </a:extLst>
          </p:cNvPr>
          <p:cNvSpPr/>
          <p:nvPr/>
        </p:nvSpPr>
        <p:spPr>
          <a:xfrm>
            <a:off x="9149922" y="5566529"/>
            <a:ext cx="243793" cy="243793"/>
          </a:xfrm>
          <a:prstGeom prst="ellipse">
            <a:avLst/>
          </a:prstGeom>
          <a:solidFill>
            <a:srgbClr val="C6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70042E-4B9C-5148-BDEE-4497364531E9}"/>
              </a:ext>
            </a:extLst>
          </p:cNvPr>
          <p:cNvSpPr/>
          <p:nvPr/>
        </p:nvSpPr>
        <p:spPr>
          <a:xfrm>
            <a:off x="10138841" y="2011218"/>
            <a:ext cx="243793" cy="243793"/>
          </a:xfrm>
          <a:prstGeom prst="ellipse">
            <a:avLst/>
          </a:prstGeom>
          <a:solidFill>
            <a:srgbClr val="C6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762E53-C9D9-9F47-9E88-DF50E5B5F367}"/>
              </a:ext>
            </a:extLst>
          </p:cNvPr>
          <p:cNvSpPr/>
          <p:nvPr/>
        </p:nvSpPr>
        <p:spPr>
          <a:xfrm>
            <a:off x="10352360" y="5504842"/>
            <a:ext cx="1961537" cy="1961537"/>
          </a:xfrm>
          <a:prstGeom prst="ellipse">
            <a:avLst/>
          </a:prstGeom>
          <a:solidFill>
            <a:srgbClr val="C6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943A87F5-49D2-D249-97FD-D3CC6C18B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543" y="5957478"/>
            <a:ext cx="1397508" cy="6223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D5DCAD6-75AA-CB4B-8F23-3AECCCAF2047}"/>
              </a:ext>
            </a:extLst>
          </p:cNvPr>
          <p:cNvGrpSpPr/>
          <p:nvPr/>
        </p:nvGrpSpPr>
        <p:grpSpPr>
          <a:xfrm>
            <a:off x="624448" y="5566529"/>
            <a:ext cx="7655136" cy="684564"/>
            <a:chOff x="729842" y="5920472"/>
            <a:chExt cx="7655136" cy="6845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889927-26C1-224E-9BE8-AD379B3A149A}"/>
                </a:ext>
              </a:extLst>
            </p:cNvPr>
            <p:cNvSpPr/>
            <p:nvPr/>
          </p:nvSpPr>
          <p:spPr>
            <a:xfrm>
              <a:off x="729842" y="5957477"/>
              <a:ext cx="7655136" cy="638953"/>
            </a:xfrm>
            <a:prstGeom prst="rect">
              <a:avLst/>
            </a:prstGeom>
            <a:solidFill>
              <a:srgbClr val="C6D2D5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rgbClr val="244B76"/>
                  </a:solidFill>
                  <a:latin typeface="Avenir Heavy" panose="02000503020000020003" pitchFamily="2" charset="0"/>
                </a:rPr>
                <a:t>        HOW MIGHT WE MAKE REMOTE LEGAL WORK MORE FUN? 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1C34C1-D8ED-DD4E-B629-8248F1D83340}"/>
                </a:ext>
              </a:extLst>
            </p:cNvPr>
            <p:cNvSpPr txBox="1"/>
            <p:nvPr/>
          </p:nvSpPr>
          <p:spPr>
            <a:xfrm rot="16200000">
              <a:off x="804538" y="5908811"/>
              <a:ext cx="6845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4000" b="1" dirty="0">
                  <a:solidFill>
                    <a:srgbClr val="C00000"/>
                  </a:solidFill>
                  <a:latin typeface="Avenir Black" panose="02000503020000020003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677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EB876A-C5A7-CF4C-BC36-BE658860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56" y="864078"/>
            <a:ext cx="7896765" cy="496328"/>
          </a:xfrm>
        </p:spPr>
        <p:txBody>
          <a:bodyPr/>
          <a:lstStyle/>
          <a:p>
            <a:r>
              <a:rPr lang="de-DE" sz="4000" err="1">
                <a:latin typeface="Avenir Heavy"/>
              </a:rPr>
              <a:t>What</a:t>
            </a:r>
            <a:r>
              <a:rPr lang="de-DE" sz="4000">
                <a:latin typeface="Avenir Heavy"/>
              </a:rPr>
              <a:t> </a:t>
            </a:r>
            <a:r>
              <a:rPr lang="de-DE" sz="4000" err="1">
                <a:latin typeface="Avenir Heavy"/>
              </a:rPr>
              <a:t>did</a:t>
            </a:r>
            <a:r>
              <a:rPr lang="de-DE" sz="4000">
                <a:latin typeface="Avenir Heavy"/>
              </a:rPr>
              <a:t> </a:t>
            </a:r>
            <a:r>
              <a:rPr lang="de-DE" sz="4000" err="1">
                <a:latin typeface="Avenir Heavy"/>
              </a:rPr>
              <a:t>we</a:t>
            </a:r>
            <a:r>
              <a:rPr lang="de-DE" sz="4000">
                <a:latin typeface="Avenir Heavy"/>
              </a:rPr>
              <a:t> </a:t>
            </a:r>
            <a:r>
              <a:rPr lang="de-DE" sz="4000" err="1">
                <a:latin typeface="Avenir Heavy"/>
              </a:rPr>
              <a:t>learn</a:t>
            </a:r>
            <a:r>
              <a:rPr lang="de-DE" sz="4000">
                <a:latin typeface="Avenir Heavy"/>
              </a:rPr>
              <a:t> </a:t>
            </a:r>
            <a:r>
              <a:rPr lang="de-DE" sz="4000" err="1">
                <a:latin typeface="Avenir Heavy"/>
              </a:rPr>
              <a:t>with</a:t>
            </a:r>
            <a:r>
              <a:rPr lang="de-DE" sz="4000">
                <a:latin typeface="Avenir Heavy"/>
              </a:rPr>
              <a:t> </a:t>
            </a:r>
            <a:r>
              <a:rPr lang="de-DE" sz="4000" err="1">
                <a:latin typeface="Avenir Heavy"/>
              </a:rPr>
              <a:t>our</a:t>
            </a:r>
            <a:r>
              <a:rPr lang="de-DE" sz="4000">
                <a:latin typeface="Avenir Heavy"/>
              </a:rPr>
              <a:t> </a:t>
            </a:r>
            <a:r>
              <a:rPr lang="de-DE" sz="4000" err="1">
                <a:latin typeface="Avenir Heavy"/>
              </a:rPr>
              <a:t>user</a:t>
            </a:r>
            <a:r>
              <a:rPr lang="de-DE" sz="4000">
                <a:latin typeface="Avenir Heavy"/>
              </a:rPr>
              <a:t> </a:t>
            </a:r>
            <a:r>
              <a:rPr lang="de-DE" sz="4000" err="1">
                <a:latin typeface="Avenir Heavy"/>
              </a:rPr>
              <a:t>research</a:t>
            </a:r>
            <a:r>
              <a:rPr lang="de-DE" sz="4000">
                <a:latin typeface="Avenir Heavy"/>
              </a:rPr>
              <a:t> so </a:t>
            </a:r>
            <a:r>
              <a:rPr lang="de-DE" sz="4000" err="1">
                <a:latin typeface="Avenir Heavy"/>
              </a:rPr>
              <a:t>far</a:t>
            </a:r>
            <a:r>
              <a:rPr lang="de-DE" sz="4000">
                <a:latin typeface="Avenir Heavy"/>
              </a:rPr>
              <a:t>? Lots!</a:t>
            </a:r>
            <a:r>
              <a:rPr lang="de-DE">
                <a:latin typeface="Avenir Heavy"/>
              </a:rPr>
              <a:t> 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A5FF42-AF6A-624D-ACDB-EF84B21643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6957" y="202132"/>
            <a:ext cx="7896764" cy="562708"/>
          </a:xfrm>
        </p:spPr>
        <p:txBody>
          <a:bodyPr lIns="91440" tIns="45720" rIns="91440" bIns="45720" anchor="t"/>
          <a:lstStyle/>
          <a:p>
            <a:pPr>
              <a:lnSpc>
                <a:spcPct val="150000"/>
              </a:lnSpc>
            </a:pPr>
            <a:r>
              <a:rPr lang="de-DE" dirty="0">
                <a:latin typeface="Avenir Book"/>
              </a:rPr>
              <a:t>Take-</a:t>
            </a:r>
            <a:r>
              <a:rPr lang="de-DE" dirty="0" err="1">
                <a:latin typeface="Avenir Book"/>
              </a:rPr>
              <a:t>Away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Examples</a:t>
            </a:r>
            <a:endParaRPr lang="en-US" dirty="0">
              <a:cs typeface="Calibri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9E96E85-181C-FF4E-B5F5-DD90B7F34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6956" y="2428773"/>
            <a:ext cx="7681497" cy="4227095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de-DE" b="1" dirty="0">
                <a:solidFill>
                  <a:srgbClr val="C00000"/>
                </a:solidFill>
                <a:latin typeface="Avenir Book"/>
              </a:rPr>
              <a:t>Be </a:t>
            </a:r>
            <a:r>
              <a:rPr lang="de-DE" b="1" dirty="0" err="1">
                <a:solidFill>
                  <a:srgbClr val="C00000"/>
                </a:solidFill>
                <a:latin typeface="Avenir Book"/>
              </a:rPr>
              <a:t>deliberate</a:t>
            </a:r>
            <a:r>
              <a:rPr lang="de-DE" b="1" dirty="0">
                <a:solidFill>
                  <a:srgbClr val="C00000"/>
                </a:solidFill>
                <a:latin typeface="Avenir Book"/>
              </a:rPr>
              <a:t> </a:t>
            </a:r>
            <a:r>
              <a:rPr lang="de-DE" b="1" dirty="0" err="1">
                <a:solidFill>
                  <a:srgbClr val="C00000"/>
                </a:solidFill>
                <a:latin typeface="Avenir Book"/>
              </a:rPr>
              <a:t>about</a:t>
            </a:r>
            <a:r>
              <a:rPr lang="de-DE" b="1" dirty="0">
                <a:solidFill>
                  <a:srgbClr val="C00000"/>
                </a:solidFill>
                <a:latin typeface="Avenir Book"/>
              </a:rPr>
              <a:t> </a:t>
            </a:r>
            <a:r>
              <a:rPr lang="de-DE" b="1" dirty="0" err="1">
                <a:solidFill>
                  <a:srgbClr val="C00000"/>
                </a:solidFill>
                <a:latin typeface="Avenir Book"/>
              </a:rPr>
              <a:t>team</a:t>
            </a:r>
            <a:r>
              <a:rPr lang="de-DE" b="1" dirty="0">
                <a:solidFill>
                  <a:srgbClr val="C00000"/>
                </a:solidFill>
                <a:latin typeface="Avenir Book"/>
              </a:rPr>
              <a:t> </a:t>
            </a:r>
            <a:r>
              <a:rPr lang="de-DE" b="1" dirty="0" err="1">
                <a:solidFill>
                  <a:srgbClr val="C00000"/>
                </a:solidFill>
                <a:latin typeface="Avenir Book"/>
              </a:rPr>
              <a:t>building</a:t>
            </a:r>
            <a:r>
              <a:rPr lang="de-DE" b="1" dirty="0">
                <a:solidFill>
                  <a:srgbClr val="C00000"/>
                </a:solidFill>
                <a:latin typeface="Avenir Book"/>
              </a:rPr>
              <a:t>.</a:t>
            </a:r>
            <a:br>
              <a:rPr lang="de-DE" b="1" dirty="0">
                <a:latin typeface="Avenir Book"/>
              </a:rPr>
            </a:br>
            <a:br>
              <a:rPr lang="de-DE" b="1" dirty="0">
                <a:latin typeface="Avenir Book"/>
              </a:rPr>
            </a:br>
            <a:r>
              <a:rPr lang="de-DE" dirty="0">
                <a:latin typeface="Avenir Book"/>
              </a:rPr>
              <a:t>Try </a:t>
            </a:r>
            <a:r>
              <a:rPr lang="de-DE" b="1" dirty="0" err="1">
                <a:latin typeface="Avenir Book"/>
              </a:rPr>
              <a:t>check-in</a:t>
            </a:r>
            <a:r>
              <a:rPr lang="de-DE" b="1" dirty="0">
                <a:latin typeface="Avenir Book"/>
              </a:rPr>
              <a:t> </a:t>
            </a:r>
            <a:r>
              <a:rPr lang="de-DE" b="1" dirty="0" err="1">
                <a:latin typeface="Avenir Book"/>
              </a:rPr>
              <a:t>protocols</a:t>
            </a:r>
            <a:r>
              <a:rPr lang="de-DE" dirty="0">
                <a:latin typeface="Avenir Book"/>
              </a:rPr>
              <a:t>. </a:t>
            </a:r>
            <a:r>
              <a:rPr lang="de-DE" dirty="0" err="1">
                <a:latin typeface="Avenir Book"/>
              </a:rPr>
              <a:t>They</a:t>
            </a:r>
            <a:r>
              <a:rPr lang="de-DE" dirty="0">
                <a:latin typeface="Avenir Book"/>
              </a:rPr>
              <a:t> grab </a:t>
            </a:r>
            <a:r>
              <a:rPr lang="de-DE" dirty="0" err="1">
                <a:latin typeface="Avenir Book"/>
              </a:rPr>
              <a:t>the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feeling</a:t>
            </a:r>
            <a:r>
              <a:rPr lang="de-DE" dirty="0">
                <a:latin typeface="Avenir Book"/>
              </a:rPr>
              <a:t>/</a:t>
            </a:r>
            <a:r>
              <a:rPr lang="de-DE" dirty="0" err="1">
                <a:latin typeface="Avenir Book"/>
              </a:rPr>
              <a:t>emotion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of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the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participant</a:t>
            </a:r>
            <a:r>
              <a:rPr lang="de-DE" dirty="0">
                <a:latin typeface="Avenir Book"/>
              </a:rPr>
              <a:t>.</a:t>
            </a:r>
            <a:br>
              <a:rPr lang="de-DE" dirty="0">
                <a:latin typeface="Avenir Book"/>
              </a:rPr>
            </a:br>
            <a:r>
              <a:rPr lang="de-DE" dirty="0">
                <a:latin typeface="Avenir Book"/>
              </a:rPr>
              <a:t>People </a:t>
            </a:r>
            <a:r>
              <a:rPr lang="de-DE" dirty="0" err="1">
                <a:latin typeface="Avenir Book"/>
              </a:rPr>
              <a:t>can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for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example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show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if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they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are</a:t>
            </a:r>
            <a:r>
              <a:rPr lang="de-DE" dirty="0">
                <a:latin typeface="Avenir Book"/>
              </a:rPr>
              <a:t>, </a:t>
            </a:r>
            <a:r>
              <a:rPr lang="de-DE" dirty="0" err="1">
                <a:latin typeface="Avenir Book"/>
              </a:rPr>
              <a:t>tired</a:t>
            </a:r>
            <a:r>
              <a:rPr lang="de-DE" dirty="0">
                <a:latin typeface="Avenir Book"/>
              </a:rPr>
              <a:t>, </a:t>
            </a:r>
            <a:r>
              <a:rPr lang="de-DE" dirty="0" err="1">
                <a:latin typeface="Avenir Book"/>
              </a:rPr>
              <a:t>sad</a:t>
            </a:r>
            <a:r>
              <a:rPr lang="de-DE" dirty="0">
                <a:latin typeface="Avenir Book"/>
              </a:rPr>
              <a:t>, </a:t>
            </a:r>
            <a:r>
              <a:rPr lang="de-DE" dirty="0" err="1">
                <a:latin typeface="Avenir Book"/>
              </a:rPr>
              <a:t>glad</a:t>
            </a:r>
            <a:r>
              <a:rPr lang="de-DE" dirty="0">
                <a:latin typeface="Avenir Book"/>
              </a:rPr>
              <a:t>, </a:t>
            </a:r>
            <a:r>
              <a:rPr lang="de-DE" dirty="0" err="1">
                <a:latin typeface="Avenir Book"/>
              </a:rPr>
              <a:t>or</a:t>
            </a:r>
            <a:r>
              <a:rPr lang="de-DE" dirty="0">
                <a:latin typeface="Avenir Book"/>
              </a:rPr>
              <a:t> </a:t>
            </a:r>
            <a:r>
              <a:rPr lang="de-DE" dirty="0" err="1">
                <a:latin typeface="Avenir Book"/>
              </a:rPr>
              <a:t>stressed</a:t>
            </a:r>
            <a:endParaRPr lang="en-US" dirty="0" err="1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venir Book"/>
              </a:rPr>
              <a:t>Use </a:t>
            </a:r>
            <a:r>
              <a:rPr lang="de-DE" dirty="0" err="1">
                <a:latin typeface="Avenir Book"/>
              </a:rPr>
              <a:t>pictures</a:t>
            </a:r>
            <a:r>
              <a:rPr lang="de-DE" dirty="0">
                <a:latin typeface="Avenir Book"/>
              </a:rPr>
              <a:t>; e.g. </a:t>
            </a:r>
            <a:r>
              <a:rPr lang="de-DE" dirty="0" err="1">
                <a:latin typeface="Avenir Book"/>
              </a:rPr>
              <a:t>my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traffic</a:t>
            </a:r>
            <a:r>
              <a:rPr lang="de-DE" dirty="0">
                <a:latin typeface="Avenir Book"/>
              </a:rPr>
              <a:t> light </a:t>
            </a:r>
            <a:r>
              <a:rPr lang="de-DE" dirty="0" err="1">
                <a:latin typeface="Avenir Book"/>
              </a:rPr>
              <a:t>today</a:t>
            </a:r>
            <a:r>
              <a:rPr lang="de-DE" dirty="0">
                <a:latin typeface="Avenir Book"/>
              </a:rPr>
              <a:t> </a:t>
            </a:r>
            <a:r>
              <a:rPr lang="de-DE" dirty="0" err="1">
                <a:latin typeface="Avenir Book"/>
              </a:rPr>
              <a:t>is</a:t>
            </a:r>
            <a:r>
              <a:rPr lang="de-DE" dirty="0">
                <a:latin typeface="Avenir Book"/>
              </a:rPr>
              <a:t> “</a:t>
            </a:r>
            <a:r>
              <a:rPr lang="de-DE" dirty="0" err="1">
                <a:latin typeface="Avenir Book"/>
              </a:rPr>
              <a:t>red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or</a:t>
            </a:r>
            <a:r>
              <a:rPr lang="de-DE" dirty="0">
                <a:latin typeface="Avenir Book"/>
              </a:rPr>
              <a:t> </a:t>
            </a:r>
            <a:r>
              <a:rPr lang="de-DE" dirty="0" err="1">
                <a:latin typeface="Avenir Book"/>
              </a:rPr>
              <a:t>yellow</a:t>
            </a:r>
            <a:r>
              <a:rPr lang="de-DE" dirty="0">
                <a:latin typeface="Avenir Book"/>
              </a:rPr>
              <a:t>, </a:t>
            </a:r>
            <a:r>
              <a:rPr lang="de-DE" dirty="0" err="1">
                <a:latin typeface="Avenir Book"/>
              </a:rPr>
              <a:t>or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green</a:t>
            </a:r>
            <a:r>
              <a:rPr lang="de-DE" dirty="0">
                <a:latin typeface="Avenir Book"/>
              </a:rPr>
              <a:t>”.</a:t>
            </a:r>
            <a:endParaRPr lang="de-D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venir Book"/>
              </a:rPr>
              <a:t>Pick an </a:t>
            </a:r>
            <a:r>
              <a:rPr lang="de-DE" dirty="0" err="1">
                <a:latin typeface="Avenir Book"/>
              </a:rPr>
              <a:t>emoticon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that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describes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how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you're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feeing</a:t>
            </a:r>
            <a:r>
              <a:rPr lang="de-DE" dirty="0">
                <a:latin typeface="Avenir Book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venir Book"/>
              </a:rPr>
              <a:t>Share </a:t>
            </a:r>
            <a:r>
              <a:rPr lang="de-DE" dirty="0" err="1">
                <a:latin typeface="Avenir Book"/>
              </a:rPr>
              <a:t>the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story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of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your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name</a:t>
            </a:r>
            <a:r>
              <a:rPr lang="de-DE" dirty="0">
                <a:latin typeface="Avenir Book"/>
              </a:rPr>
              <a:t>.</a:t>
            </a:r>
            <a:endParaRPr lang="de-D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venir Book"/>
              </a:rPr>
              <a:t>Finish </a:t>
            </a:r>
            <a:r>
              <a:rPr lang="de-DE" dirty="0" err="1">
                <a:latin typeface="Avenir Book"/>
              </a:rPr>
              <a:t>the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sentence</a:t>
            </a:r>
            <a:r>
              <a:rPr lang="de-DE" dirty="0">
                <a:latin typeface="Avenir Book"/>
              </a:rPr>
              <a:t>: “</a:t>
            </a:r>
            <a:r>
              <a:rPr lang="de-DE" dirty="0" err="1">
                <a:latin typeface="Avenir Book"/>
              </a:rPr>
              <a:t>When</a:t>
            </a:r>
            <a:r>
              <a:rPr lang="de-DE" dirty="0">
                <a:latin typeface="Avenir Book"/>
              </a:rPr>
              <a:t> I </a:t>
            </a:r>
            <a:r>
              <a:rPr lang="de-DE" dirty="0" err="1">
                <a:latin typeface="Avenir Book"/>
              </a:rPr>
              <a:t>dance</a:t>
            </a:r>
            <a:r>
              <a:rPr lang="de-DE" dirty="0">
                <a:latin typeface="Avenir Book"/>
              </a:rPr>
              <a:t> I </a:t>
            </a:r>
            <a:r>
              <a:rPr lang="de-DE" dirty="0" err="1">
                <a:latin typeface="Avenir Book"/>
              </a:rPr>
              <a:t>look</a:t>
            </a:r>
            <a:r>
              <a:rPr lang="de-DE" dirty="0">
                <a:latin typeface="Avenir Book"/>
              </a:rPr>
              <a:t> like...“. </a:t>
            </a:r>
          </a:p>
          <a:p>
            <a:endParaRPr lang="de-DE">
              <a:latin typeface="Avenir Book"/>
            </a:endParaRPr>
          </a:p>
          <a:p>
            <a:r>
              <a:rPr lang="de-DE" dirty="0">
                <a:latin typeface="Avenir Book"/>
              </a:rPr>
              <a:t>And </a:t>
            </a:r>
            <a:r>
              <a:rPr lang="de-DE" dirty="0" err="1">
                <a:latin typeface="Avenir Book"/>
              </a:rPr>
              <a:t>don't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forget</a:t>
            </a:r>
            <a:r>
              <a:rPr lang="de-DE" dirty="0">
                <a:latin typeface="Avenir Book"/>
              </a:rPr>
              <a:t>: </a:t>
            </a:r>
            <a:r>
              <a:rPr lang="de-DE" b="1" dirty="0">
                <a:latin typeface="Avenir Book"/>
              </a:rPr>
              <a:t>Turn on </a:t>
            </a:r>
            <a:r>
              <a:rPr lang="de-DE" b="1" dirty="0" err="1">
                <a:latin typeface="Avenir Book"/>
              </a:rPr>
              <a:t>your</a:t>
            </a:r>
            <a:r>
              <a:rPr lang="de-DE" b="1" dirty="0">
                <a:latin typeface="Avenir Book"/>
              </a:rPr>
              <a:t> </a:t>
            </a:r>
            <a:r>
              <a:rPr lang="de-DE" b="1" dirty="0" err="1">
                <a:latin typeface="Avenir Book"/>
              </a:rPr>
              <a:t>camera</a:t>
            </a:r>
            <a:r>
              <a:rPr lang="de-DE" b="1" dirty="0">
                <a:latin typeface="Avenir Book"/>
              </a:rPr>
              <a:t>! 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09370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A9466256-EABA-D148-B8D8-A1D023816A2C}"/>
              </a:ext>
            </a:extLst>
          </p:cNvPr>
          <p:cNvSpPr/>
          <p:nvPr/>
        </p:nvSpPr>
        <p:spPr>
          <a:xfrm>
            <a:off x="-2741473" y="3591885"/>
            <a:ext cx="12136620" cy="12716573"/>
          </a:xfrm>
          <a:prstGeom prst="ellipse">
            <a:avLst/>
          </a:prstGeom>
          <a:solidFill>
            <a:srgbClr val="EE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340489-7A72-8243-8D1A-B7D2B66D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654" y="353627"/>
            <a:ext cx="11392935" cy="1498657"/>
          </a:xfrm>
        </p:spPr>
        <p:txBody>
          <a:bodyPr lIns="91440" tIns="45720" rIns="91440" bIns="45720" anchor="t"/>
          <a:lstStyle/>
          <a:p>
            <a:r>
              <a:rPr lang="de-DE" sz="3600" err="1">
                <a:latin typeface="Avenir Heavy"/>
              </a:rPr>
              <a:t>Thank</a:t>
            </a:r>
            <a:r>
              <a:rPr lang="de-DE" sz="3600">
                <a:latin typeface="Avenir Heavy"/>
              </a:rPr>
              <a:t> </a:t>
            </a:r>
            <a:r>
              <a:rPr lang="de-DE" sz="3600" err="1">
                <a:latin typeface="Avenir Heavy"/>
              </a:rPr>
              <a:t>you</a:t>
            </a:r>
            <a:r>
              <a:rPr lang="de-DE" sz="3600">
                <a:latin typeface="Avenir Heavy"/>
              </a:rPr>
              <a:t> </a:t>
            </a:r>
            <a:r>
              <a:rPr lang="de-DE" sz="3600" err="1">
                <a:latin typeface="Avenir Heavy"/>
              </a:rPr>
              <a:t>for</a:t>
            </a:r>
            <a:r>
              <a:rPr lang="de-DE" sz="3600">
                <a:latin typeface="Avenir Heavy"/>
              </a:rPr>
              <a:t> </a:t>
            </a:r>
            <a:r>
              <a:rPr lang="de-DE" sz="3600" err="1">
                <a:latin typeface="Avenir Heavy"/>
              </a:rPr>
              <a:t>your</a:t>
            </a:r>
            <a:r>
              <a:rPr lang="de-DE" sz="3600">
                <a:latin typeface="Avenir Heavy"/>
              </a:rPr>
              <a:t> </a:t>
            </a:r>
            <a:r>
              <a:rPr lang="de-DE" sz="3600" err="1">
                <a:latin typeface="Avenir Heavy"/>
              </a:rPr>
              <a:t>active</a:t>
            </a:r>
            <a:r>
              <a:rPr lang="de-DE" sz="3600">
                <a:latin typeface="Avenir Heavy"/>
              </a:rPr>
              <a:t> </a:t>
            </a:r>
            <a:r>
              <a:rPr lang="de-DE" sz="3600" err="1">
                <a:latin typeface="Avenir Heavy"/>
              </a:rPr>
              <a:t>participation</a:t>
            </a:r>
            <a:r>
              <a:rPr lang="de-DE" sz="3600">
                <a:latin typeface="Avenir Heavy"/>
              </a:rPr>
              <a:t>!</a:t>
            </a:r>
            <a:br>
              <a:rPr lang="de-DE" sz="3600"/>
            </a:br>
            <a:r>
              <a:rPr lang="de-DE" sz="3600" err="1">
                <a:latin typeface="Avenir Heavy"/>
              </a:rPr>
              <a:t>We</a:t>
            </a:r>
            <a:r>
              <a:rPr lang="de-DE" sz="3600">
                <a:latin typeface="Avenir Heavy"/>
              </a:rPr>
              <a:t> </a:t>
            </a:r>
            <a:r>
              <a:rPr lang="de-DE" sz="3600" err="1">
                <a:latin typeface="Avenir Heavy"/>
              </a:rPr>
              <a:t>cordially</a:t>
            </a:r>
            <a:r>
              <a:rPr lang="de-DE" sz="3600">
                <a:latin typeface="Avenir Heavy"/>
              </a:rPr>
              <a:t> </a:t>
            </a:r>
            <a:r>
              <a:rPr lang="de-DE" sz="3600" err="1">
                <a:latin typeface="Avenir Heavy"/>
              </a:rPr>
              <a:t>invite</a:t>
            </a:r>
            <a:r>
              <a:rPr lang="de-DE" sz="3600">
                <a:latin typeface="Avenir Heavy"/>
              </a:rPr>
              <a:t> </a:t>
            </a:r>
            <a:r>
              <a:rPr lang="de-DE" sz="3600" err="1">
                <a:latin typeface="Avenir Heavy"/>
              </a:rPr>
              <a:t>you</a:t>
            </a:r>
            <a:r>
              <a:rPr lang="de-DE" sz="3600">
                <a:latin typeface="Avenir Heavy"/>
              </a:rPr>
              <a:t> </a:t>
            </a:r>
            <a:r>
              <a:rPr lang="de-DE" sz="3600" err="1">
                <a:latin typeface="Avenir Heavy"/>
              </a:rPr>
              <a:t>to</a:t>
            </a:r>
            <a:r>
              <a:rPr lang="de-DE" sz="3600">
                <a:latin typeface="Avenir Heavy"/>
              </a:rPr>
              <a:t>: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2E1D10-0D00-954C-A764-A0851C43FF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4654" y="1447420"/>
            <a:ext cx="11252785" cy="1110395"/>
          </a:xfrm>
        </p:spPr>
        <p:txBody>
          <a:bodyPr lIns="91440" tIns="45720" rIns="91440" bIns="45720" anchor="t"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de-DE" sz="1600" dirty="0" err="1">
                <a:latin typeface="Avenir Book"/>
              </a:rPr>
              <a:t>Dive</a:t>
            </a:r>
            <a:r>
              <a:rPr lang="de-DE" sz="1600" dirty="0">
                <a:latin typeface="Avenir Book"/>
              </a:rPr>
              <a:t> </a:t>
            </a:r>
            <a:r>
              <a:rPr lang="de-DE" sz="1600" dirty="0" err="1">
                <a:latin typeface="Avenir Book"/>
              </a:rPr>
              <a:t>into</a:t>
            </a:r>
            <a:r>
              <a:rPr lang="de-DE" sz="1600" dirty="0">
                <a:latin typeface="Avenir Book"/>
              </a:rPr>
              <a:t> </a:t>
            </a:r>
            <a:r>
              <a:rPr lang="de-DE" sz="1600" dirty="0" err="1">
                <a:latin typeface="Avenir Book"/>
              </a:rPr>
              <a:t>our</a:t>
            </a:r>
            <a:r>
              <a:rPr lang="de-DE" sz="1600" dirty="0">
                <a:latin typeface="Avenir Book"/>
              </a:rPr>
              <a:t> </a:t>
            </a:r>
            <a:r>
              <a:rPr lang="de-DE" sz="1600" dirty="0" err="1">
                <a:latin typeface="Avenir Book"/>
              </a:rPr>
              <a:t>essay</a:t>
            </a:r>
            <a:r>
              <a:rPr lang="de-DE" sz="1600" dirty="0">
                <a:latin typeface="Avenir Book"/>
              </a:rPr>
              <a:t>: https://liquid-legal-</a:t>
            </a:r>
            <a:r>
              <a:rPr lang="de-DE" sz="1600" dirty="0" err="1">
                <a:latin typeface="Avenir Book"/>
              </a:rPr>
              <a:t>institute.com</a:t>
            </a:r>
            <a:r>
              <a:rPr lang="de-DE" sz="1600" dirty="0">
                <a:latin typeface="Avenir Book"/>
              </a:rPr>
              <a:t>/</a:t>
            </a:r>
            <a:r>
              <a:rPr lang="de-DE" sz="1600" dirty="0" err="1">
                <a:latin typeface="Avenir Book"/>
              </a:rPr>
              <a:t>workinggroups</a:t>
            </a:r>
            <a:r>
              <a:rPr lang="de-DE" sz="1600" dirty="0">
                <a:latin typeface="Avenir Book"/>
              </a:rPr>
              <a:t>/remote-legal-teams/</a:t>
            </a:r>
            <a:br>
              <a:rPr lang="de-DE" sz="1600" dirty="0"/>
            </a:br>
            <a:r>
              <a:rPr lang="de-DE" sz="1600" dirty="0" err="1">
                <a:latin typeface="Avenir Book"/>
              </a:rPr>
              <a:t>Contact</a:t>
            </a:r>
            <a:r>
              <a:rPr lang="de-DE" sz="1600" dirty="0">
                <a:latin typeface="Avenir Book"/>
              </a:rPr>
              <a:t> Karla &amp; Baltasar </a:t>
            </a:r>
            <a:r>
              <a:rPr lang="de-DE" sz="1600" dirty="0" err="1">
                <a:latin typeface="Avenir Book"/>
              </a:rPr>
              <a:t>to</a:t>
            </a:r>
            <a:r>
              <a:rPr lang="de-DE" sz="1600" dirty="0">
                <a:latin typeface="Avenir Book"/>
              </a:rPr>
              <a:t> </a:t>
            </a:r>
            <a:r>
              <a:rPr lang="de-DE" sz="1600" dirty="0" err="1">
                <a:latin typeface="Avenir Book"/>
              </a:rPr>
              <a:t>participate</a:t>
            </a:r>
            <a:r>
              <a:rPr lang="de-DE" sz="1600" dirty="0">
                <a:latin typeface="Avenir Book"/>
              </a:rPr>
              <a:t> in </a:t>
            </a:r>
            <a:r>
              <a:rPr lang="de-DE" sz="1600" dirty="0" err="1">
                <a:latin typeface="Avenir Book"/>
              </a:rPr>
              <a:t>the</a:t>
            </a:r>
            <a:r>
              <a:rPr lang="de-DE" sz="1600" dirty="0">
                <a:latin typeface="Avenir Book"/>
              </a:rPr>
              <a:t> </a:t>
            </a:r>
            <a:r>
              <a:rPr lang="de-DE" sz="1600" dirty="0" err="1">
                <a:latin typeface="Avenir Book"/>
              </a:rPr>
              <a:t>research</a:t>
            </a:r>
            <a:r>
              <a:rPr lang="de-DE" sz="1600" dirty="0">
                <a:latin typeface="Avenir Book"/>
              </a:rPr>
              <a:t> </a:t>
            </a:r>
            <a:r>
              <a:rPr lang="de-DE" sz="1600" dirty="0" err="1">
                <a:latin typeface="Avenir Book"/>
              </a:rPr>
              <a:t>project</a:t>
            </a:r>
            <a:r>
              <a:rPr lang="de-DE" sz="1600" dirty="0">
                <a:latin typeface="Avenir Book"/>
              </a:rPr>
              <a:t>: </a:t>
            </a:r>
            <a:r>
              <a:rPr lang="en-GB" sz="1600" dirty="0" err="1">
                <a:latin typeface="Avenir Book"/>
              </a:rPr>
              <a:t>RemoteLegalTeams@liquid-legal-institute.org</a:t>
            </a:r>
            <a:endParaRPr lang="en-GB" sz="1600" dirty="0">
              <a:latin typeface="Avenir Book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AC96D6E6-F279-2E47-9EE2-D5AD779D9E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6161" t="-2901" r="-146718" b="-182740"/>
          <a:stretch/>
        </p:blipFill>
        <p:spPr>
          <a:xfrm>
            <a:off x="-2925586" y="3591885"/>
            <a:ext cx="12721390" cy="12937709"/>
          </a:xfrm>
          <a:prstGeom prst="ellipse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F49AC1-6A66-3344-8E49-4A851787A4FE}"/>
              </a:ext>
            </a:extLst>
          </p:cNvPr>
          <p:cNvGrpSpPr/>
          <p:nvPr/>
        </p:nvGrpSpPr>
        <p:grpSpPr>
          <a:xfrm>
            <a:off x="12436240" y="1284087"/>
            <a:ext cx="3771900" cy="4190377"/>
            <a:chOff x="4879713" y="1789500"/>
            <a:chExt cx="3771900" cy="41903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5640EF7-EE4D-7F49-9C63-6B594AFC5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9713" y="2957277"/>
              <a:ext cx="3771900" cy="3022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3F08FA4-0D43-C845-BC88-913F66006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70" r="4627"/>
            <a:stretch/>
          </p:blipFill>
          <p:spPr>
            <a:xfrm>
              <a:off x="4879713" y="1789500"/>
              <a:ext cx="3771900" cy="1167777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2A28D424-5CD3-C54B-977D-91C873D57604}"/>
              </a:ext>
            </a:extLst>
          </p:cNvPr>
          <p:cNvSpPr/>
          <p:nvPr/>
        </p:nvSpPr>
        <p:spPr>
          <a:xfrm>
            <a:off x="6861884" y="4816784"/>
            <a:ext cx="266077" cy="266077"/>
          </a:xfrm>
          <a:prstGeom prst="ellipse">
            <a:avLst/>
          </a:prstGeom>
          <a:solidFill>
            <a:srgbClr val="E0E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6" name="Picture 5">
            <a:hlinkClick r:id="rId6"/>
            <a:extLst>
              <a:ext uri="{FF2B5EF4-FFF2-40B4-BE49-F238E27FC236}">
                <a16:creationId xmlns:a16="http://schemas.microsoft.com/office/drawing/2014/main" id="{12A6D691-508D-8D41-AFD6-D504165924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325"/>
          <a:stretch/>
        </p:blipFill>
        <p:spPr>
          <a:xfrm>
            <a:off x="3435109" y="2248890"/>
            <a:ext cx="3522739" cy="4728785"/>
          </a:xfrm>
          <a:prstGeom prst="rect">
            <a:avLst/>
          </a:prstGeom>
          <a:ln>
            <a:solidFill>
              <a:srgbClr val="244B76"/>
            </a:solidFill>
          </a:ln>
        </p:spPr>
      </p:pic>
      <p:sp>
        <p:nvSpPr>
          <p:cNvPr id="8" name="Star: 7 Points 7">
            <a:hlinkClick r:id="rId2"/>
            <a:extLst>
              <a:ext uri="{FF2B5EF4-FFF2-40B4-BE49-F238E27FC236}">
                <a16:creationId xmlns:a16="http://schemas.microsoft.com/office/drawing/2014/main" id="{30AA391F-9434-474B-B12B-7117AB2933FF}"/>
              </a:ext>
            </a:extLst>
          </p:cNvPr>
          <p:cNvSpPr/>
          <p:nvPr/>
        </p:nvSpPr>
        <p:spPr>
          <a:xfrm>
            <a:off x="8046654" y="2634140"/>
            <a:ext cx="2524124" cy="2198686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More links and tips on our GitHub list!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5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22506FE-00D7-D346-9DC3-3F47E155D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16" y="1608139"/>
            <a:ext cx="7410449" cy="6473686"/>
          </a:xfrm>
        </p:spPr>
        <p:txBody>
          <a:bodyPr lIns="91440" tIns="45720" rIns="91440" bIns="45720" anchor="t"/>
          <a:lstStyle/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br>
              <a:rPr lang="de-DE"/>
            </a:b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558D3D-E4BE-5F40-A22A-C7B6291DB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411715"/>
            <a:ext cx="9084365" cy="1196423"/>
          </a:xfrm>
        </p:spPr>
        <p:txBody>
          <a:bodyPr lIns="91440" tIns="45720" rIns="91440" bIns="45720" anchor="t"/>
          <a:lstStyle/>
          <a:p>
            <a:br>
              <a:rPr lang="de-DE" sz="2600">
                <a:latin typeface="Avenir Heavy"/>
              </a:rPr>
            </a:br>
            <a:r>
              <a:rPr lang="de-DE">
                <a:latin typeface="Avenir Heavy"/>
              </a:rPr>
              <a:t>Q + </a:t>
            </a:r>
            <a:r>
              <a:rPr lang="de-DE" dirty="0" err="1">
                <a:latin typeface="Avenir Heavy"/>
              </a:rPr>
              <a:t>A's</a:t>
            </a:r>
            <a:br>
              <a:rPr lang="de-DE" dirty="0">
                <a:latin typeface="Avenir Heavy"/>
              </a:rPr>
            </a:br>
            <a:r>
              <a:rPr lang="de-DE" dirty="0">
                <a:latin typeface="Avenir Heavy"/>
              </a:rPr>
              <a:t>Time </a:t>
            </a:r>
            <a:r>
              <a:rPr lang="de-DE" dirty="0" err="1">
                <a:latin typeface="Avenir Heavy"/>
              </a:rPr>
              <a:t>for</a:t>
            </a:r>
            <a:r>
              <a:rPr lang="de-DE" dirty="0">
                <a:latin typeface="Avenir Heavy"/>
              </a:rPr>
              <a:t> </a:t>
            </a:r>
            <a:r>
              <a:rPr lang="de-DE" dirty="0" err="1">
                <a:latin typeface="Avenir Heavy"/>
              </a:rPr>
              <a:t>short</a:t>
            </a:r>
            <a:r>
              <a:rPr lang="de-DE" dirty="0">
                <a:latin typeface="Avenir Heavy"/>
              </a:rPr>
              <a:t> </a:t>
            </a:r>
            <a:r>
              <a:rPr lang="de-DE" dirty="0" err="1">
                <a:latin typeface="Avenir Heavy"/>
              </a:rPr>
              <a:t>questions</a:t>
            </a:r>
            <a:r>
              <a:rPr lang="de-DE" dirty="0">
                <a:latin typeface="Avenir Heavy"/>
              </a:rPr>
              <a:t>? </a:t>
            </a:r>
            <a:endParaRPr lang="de-DE" dirty="0"/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0866CD58-87BE-494F-B314-BD9BE788F7A8}"/>
              </a:ext>
            </a:extLst>
          </p:cNvPr>
          <p:cNvSpPr txBox="1">
            <a:spLocks/>
          </p:cNvSpPr>
          <p:nvPr/>
        </p:nvSpPr>
        <p:spPr>
          <a:xfrm>
            <a:off x="828261" y="4995380"/>
            <a:ext cx="2710070" cy="141121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rgbClr val="244B76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>
              <a:latin typeface="Avenir 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5CB72-3ACD-4E97-8C26-504D3442E8E2}"/>
              </a:ext>
            </a:extLst>
          </p:cNvPr>
          <p:cNvSpPr txBox="1"/>
          <p:nvPr/>
        </p:nvSpPr>
        <p:spPr>
          <a:xfrm>
            <a:off x="7576140" y="499538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</a:rPr>
              <a:t>Meets Design Thinking!</a:t>
            </a:r>
            <a:endParaRPr lang="en-US">
              <a:solidFill>
                <a:schemeClr val="bg1"/>
              </a:solidFill>
              <a:latin typeface="Avenir Book" panose="02000503020000020003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976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22506FE-00D7-D346-9DC3-3F47E155D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16" y="1608139"/>
            <a:ext cx="7410449" cy="6473686"/>
          </a:xfrm>
        </p:spPr>
        <p:txBody>
          <a:bodyPr lIns="91440" tIns="45720" rIns="91440" bIns="45720" anchor="t"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br>
              <a:rPr lang="de-DE" dirty="0"/>
            </a:b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558D3D-E4BE-5F40-A22A-C7B6291DB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411715"/>
            <a:ext cx="9084365" cy="1196423"/>
          </a:xfrm>
        </p:spPr>
        <p:txBody>
          <a:bodyPr lIns="91440" tIns="45720" rIns="91440" bIns="45720" anchor="t"/>
          <a:lstStyle/>
          <a:p>
            <a:r>
              <a:rPr lang="de-DE" sz="2600" dirty="0">
                <a:latin typeface="Avenir Heavy"/>
              </a:rPr>
              <a:t>(</a:t>
            </a:r>
            <a:r>
              <a:rPr lang="de-DE" sz="2600" dirty="0" err="1">
                <a:latin typeface="Avenir Heavy"/>
              </a:rPr>
              <a:t>That‘s</a:t>
            </a:r>
            <a:r>
              <a:rPr lang="de-DE" sz="2600" dirty="0">
                <a:latin typeface="Avenir Heavy"/>
              </a:rPr>
              <a:t> </a:t>
            </a:r>
            <a:r>
              <a:rPr lang="de-DE" sz="2600" dirty="0" err="1">
                <a:latin typeface="Avenir Heavy"/>
              </a:rPr>
              <a:t>it</a:t>
            </a:r>
            <a:r>
              <a:rPr lang="de-DE" sz="2600" dirty="0">
                <a:latin typeface="Avenir Heavy"/>
              </a:rPr>
              <a:t> </a:t>
            </a:r>
            <a:r>
              <a:rPr lang="de-DE" sz="2600" dirty="0" err="1">
                <a:latin typeface="Avenir Heavy"/>
              </a:rPr>
              <a:t>for</a:t>
            </a:r>
            <a:r>
              <a:rPr lang="de-DE" sz="2600" dirty="0">
                <a:latin typeface="Avenir Heavy"/>
              </a:rPr>
              <a:t> </a:t>
            </a:r>
            <a:r>
              <a:rPr lang="de-DE" sz="2600" dirty="0" err="1">
                <a:latin typeface="Avenir Heavy"/>
              </a:rPr>
              <a:t>now</a:t>
            </a:r>
            <a:r>
              <a:rPr lang="de-DE" sz="2600" dirty="0">
                <a:latin typeface="Avenir Heavy"/>
              </a:rPr>
              <a:t> </a:t>
            </a:r>
            <a:r>
              <a:rPr lang="de-DE" sz="2600" dirty="0" err="1">
                <a:latin typeface="Avenir Heavy"/>
              </a:rPr>
              <a:t>regarding</a:t>
            </a:r>
            <a:r>
              <a:rPr lang="de-DE" sz="2600" dirty="0">
                <a:latin typeface="Avenir Heavy"/>
              </a:rPr>
              <a:t> User Research)</a:t>
            </a:r>
            <a:br>
              <a:rPr lang="de-DE" sz="2600" dirty="0">
                <a:latin typeface="Avenir Heavy"/>
              </a:rPr>
            </a:br>
            <a:r>
              <a:rPr lang="de-DE" sz="2600" dirty="0">
                <a:latin typeface="Avenir Heavy"/>
              </a:rPr>
              <a:t>(</a:t>
            </a:r>
            <a:r>
              <a:rPr lang="de-DE" sz="2600" i="1" dirty="0" err="1">
                <a:latin typeface="Avenir Heavy"/>
              </a:rPr>
              <a:t>to</a:t>
            </a:r>
            <a:r>
              <a:rPr lang="de-DE" sz="2600" i="1" dirty="0">
                <a:latin typeface="Avenir Heavy"/>
              </a:rPr>
              <a:t> </a:t>
            </a:r>
            <a:r>
              <a:rPr lang="de-DE" sz="2600" i="1" dirty="0" err="1">
                <a:latin typeface="Avenir Heavy"/>
              </a:rPr>
              <a:t>be</a:t>
            </a:r>
            <a:r>
              <a:rPr lang="de-DE" sz="2600" i="1" dirty="0">
                <a:latin typeface="Avenir Heavy"/>
              </a:rPr>
              <a:t> </a:t>
            </a:r>
            <a:r>
              <a:rPr lang="de-DE" sz="2600" i="1" dirty="0" err="1">
                <a:latin typeface="Avenir Heavy"/>
              </a:rPr>
              <a:t>continued</a:t>
            </a:r>
            <a:r>
              <a:rPr lang="de-DE" sz="2600" i="1" dirty="0">
                <a:latin typeface="Avenir Heavy"/>
              </a:rPr>
              <a:t> </a:t>
            </a:r>
            <a:r>
              <a:rPr lang="de-DE" sz="2600" i="1" dirty="0" err="1">
                <a:latin typeface="Avenir Heavy"/>
              </a:rPr>
              <a:t>another</a:t>
            </a:r>
            <a:r>
              <a:rPr lang="de-DE" sz="2600" i="1" dirty="0">
                <a:latin typeface="Avenir Heavy"/>
              </a:rPr>
              <a:t> time…</a:t>
            </a:r>
            <a:r>
              <a:rPr lang="de-DE" sz="2600" dirty="0">
                <a:latin typeface="Avenir Heavy"/>
              </a:rPr>
              <a:t>)</a:t>
            </a:r>
            <a:endParaRPr lang="de-DE" dirty="0"/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0866CD58-87BE-494F-B314-BD9BE788F7A8}"/>
              </a:ext>
            </a:extLst>
          </p:cNvPr>
          <p:cNvSpPr txBox="1">
            <a:spLocks/>
          </p:cNvSpPr>
          <p:nvPr/>
        </p:nvSpPr>
        <p:spPr>
          <a:xfrm>
            <a:off x="828261" y="4995380"/>
            <a:ext cx="2710070" cy="141121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rgbClr val="244B76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>
              <a:latin typeface="Avenir 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5CB72-3ACD-4E97-8C26-504D3442E8E2}"/>
              </a:ext>
            </a:extLst>
          </p:cNvPr>
          <p:cNvSpPr txBox="1"/>
          <p:nvPr/>
        </p:nvSpPr>
        <p:spPr>
          <a:xfrm>
            <a:off x="7576140" y="499538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</a:rPr>
              <a:t>Meets Design Thinking!</a:t>
            </a:r>
            <a:endParaRPr lang="en-US">
              <a:solidFill>
                <a:schemeClr val="bg1"/>
              </a:solidFill>
              <a:latin typeface="Avenir Book" panose="02000503020000020003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71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Mastertitel_01_Bild">
  <a:themeElements>
    <a:clrScheme name="LLI blau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LI_PPT_templates01" id="{4C5B59F4-928A-394F-A412-D8B086363430}" vid="{9A9B67E1-FD1B-D94D-8210-D9FD5B157B4A}"/>
    </a:ext>
  </a:extLst>
</a:theme>
</file>

<file path=ppt/theme/theme10.xml><?xml version="1.0" encoding="utf-8"?>
<a:theme xmlns:a="http://schemas.openxmlformats.org/drawingml/2006/main" name="Master Hintergrund 06 Kreis weiss 2">
  <a:themeElements>
    <a:clrScheme name="LLI blau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LI_PPT_templates01" id="{4C5B59F4-928A-394F-A412-D8B086363430}" vid="{62EA31A6-139E-FE44-8E85-77D1865834E8}"/>
    </a:ext>
  </a:extLst>
</a:theme>
</file>

<file path=ppt/theme/theme11.xml><?xml version="1.0" encoding="utf-8"?>
<a:theme xmlns:a="http://schemas.openxmlformats.org/drawingml/2006/main" name="Master Hintergrund 07 Kreis weiss">
  <a:themeElements>
    <a:clrScheme name="Benutzerdefiniert 2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LI_PPT_templates01" id="{4C5B59F4-928A-394F-A412-D8B086363430}" vid="{85B981FC-8BF3-6A49-BC20-CC508AD2AF76}"/>
    </a:ext>
  </a:extLst>
</a:theme>
</file>

<file path=ppt/theme/theme12.xml><?xml version="1.0" encoding="utf-8"?>
<a:theme xmlns:a="http://schemas.openxmlformats.org/drawingml/2006/main" name="Master Hintergrund Bild 01">
  <a:themeElements>
    <a:clrScheme name="LLI blau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LI_PPT_templates01" id="{4C5B59F4-928A-394F-A412-D8B086363430}" vid="{62EA31A6-139E-FE44-8E85-77D1865834E8}"/>
    </a:ext>
  </a:extLst>
</a:theme>
</file>

<file path=ppt/theme/theme13.xml><?xml version="1.0" encoding="utf-8"?>
<a:theme xmlns:a="http://schemas.openxmlformats.org/drawingml/2006/main" name="Master Hintergrund Bild 02">
  <a:themeElements>
    <a:clrScheme name="LLI blau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LI_PPT_templates01" id="{4C5B59F4-928A-394F-A412-D8B086363430}" vid="{62EA31A6-139E-FE44-8E85-77D1865834E8}"/>
    </a:ext>
  </a:extLst>
</a:theme>
</file>

<file path=ppt/theme/theme14.xml><?xml version="1.0" encoding="utf-8"?>
<a:theme xmlns:a="http://schemas.openxmlformats.org/drawingml/2006/main" name="Master Hintergrund Bild 03">
  <a:themeElements>
    <a:clrScheme name="LLI blau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LI_PPT_templates01" id="{4C5B59F4-928A-394F-A412-D8B086363430}" vid="{62EA31A6-139E-FE44-8E85-77D1865834E8}"/>
    </a:ext>
  </a:extLst>
</a:theme>
</file>

<file path=ppt/theme/theme15.xml><?xml version="1.0" encoding="utf-8"?>
<a:theme xmlns:a="http://schemas.openxmlformats.org/drawingml/2006/main" name="Master Hintergrund Bild 04">
  <a:themeElements>
    <a:clrScheme name="LLI blau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LI_PPT_templates01" id="{4C5B59F4-928A-394F-A412-D8B086363430}" vid="{62EA31A6-139E-FE44-8E85-77D1865834E8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titel_02_Logo">
  <a:themeElements>
    <a:clrScheme name="LLI blau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LI_PPT_templates01" id="{4C5B59F4-928A-394F-A412-D8B086363430}" vid="{F7EA3F0E-CE7A-3C4E-9BE6-BEE33BFAD3D3}"/>
    </a:ext>
  </a:extLst>
</a:theme>
</file>

<file path=ppt/theme/theme3.xml><?xml version="1.0" encoding="utf-8"?>
<a:theme xmlns:a="http://schemas.openxmlformats.org/drawingml/2006/main" name="Mastertitel_03_Typo">
  <a:themeElements>
    <a:clrScheme name="LLI blau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LI_PPT_templates01" id="{4C5B59F4-928A-394F-A412-D8B086363430}" vid="{62EA31A6-139E-FE44-8E85-77D1865834E8}"/>
    </a:ext>
  </a:extLst>
</a:theme>
</file>

<file path=ppt/theme/theme4.xml><?xml version="1.0" encoding="utf-8"?>
<a:theme xmlns:a="http://schemas.openxmlformats.org/drawingml/2006/main" name="Master Inhalt/Overview">
  <a:themeElements>
    <a:clrScheme name="Benutzerdefiniert 2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LI_PPT_templates01" id="{4C5B59F4-928A-394F-A412-D8B086363430}" vid="{76AF25D1-6672-DC45-B955-07EE9B45039C}"/>
    </a:ext>
  </a:extLst>
</a:theme>
</file>

<file path=ppt/theme/theme5.xml><?xml version="1.0" encoding="utf-8"?>
<a:theme xmlns:a="http://schemas.openxmlformats.org/drawingml/2006/main" name="Master Hintergrund 01 Kreislinien">
  <a:themeElements>
    <a:clrScheme name="Benutzerdefiniert 2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LI_PPT_templates01" id="{4C5B59F4-928A-394F-A412-D8B086363430}" vid="{85B981FC-8BF3-6A49-BC20-CC508AD2AF76}"/>
    </a:ext>
  </a:extLst>
</a:theme>
</file>

<file path=ppt/theme/theme6.xml><?xml version="1.0" encoding="utf-8"?>
<a:theme xmlns:a="http://schemas.openxmlformats.org/drawingml/2006/main" name="Master Hintergrund 02 Vollkreis links">
  <a:themeElements>
    <a:clrScheme name="LLI blau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LI_PPT_templates01" id="{4C5B59F4-928A-394F-A412-D8B086363430}" vid="{1FF215D6-1928-C34D-A3DD-3CBE5B2CC821}"/>
    </a:ext>
  </a:extLst>
</a:theme>
</file>

<file path=ppt/theme/theme7.xml><?xml version="1.0" encoding="utf-8"?>
<a:theme xmlns:a="http://schemas.openxmlformats.org/drawingml/2006/main" name="Master Hintergrund 03 Vollkreis rechts">
  <a:themeElements>
    <a:clrScheme name="LLI blau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LI_PPT_templates01" id="{4C5B59F4-928A-394F-A412-D8B086363430}" vid="{360AEEFD-B3C0-A247-B5D8-E5E6E4191A39}"/>
    </a:ext>
  </a:extLst>
</a:theme>
</file>

<file path=ppt/theme/theme8.xml><?xml version="1.0" encoding="utf-8"?>
<a:theme xmlns:a="http://schemas.openxmlformats.org/drawingml/2006/main" name="Master Hintergrund 04 Vollkreis 2 rechts">
  <a:themeElements>
    <a:clrScheme name="LLI blau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LI_PPT_templates01" id="{4C5B59F4-928A-394F-A412-D8B086363430}" vid="{360AEEFD-B3C0-A247-B5D8-E5E6E4191A39}"/>
    </a:ext>
  </a:extLst>
</a:theme>
</file>

<file path=ppt/theme/theme9.xml><?xml version="1.0" encoding="utf-8"?>
<a:theme xmlns:a="http://schemas.openxmlformats.org/drawingml/2006/main" name="Master Hintergrund 05 Kreis weiss">
  <a:themeElements>
    <a:clrScheme name="LLI blau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LI_PPT_templates01" id="{4C5B59F4-928A-394F-A412-D8B086363430}" vid="{62EA31A6-139E-FE44-8E85-77D1865834E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2D6EEDB075054CA8FFE7DBCBE741C5" ma:contentTypeVersion="12" ma:contentTypeDescription="Create a new document." ma:contentTypeScope="" ma:versionID="bfdb3a567ced3ea2f5c969ff9b282ed1">
  <xsd:schema xmlns:xsd="http://www.w3.org/2001/XMLSchema" xmlns:xs="http://www.w3.org/2001/XMLSchema" xmlns:p="http://schemas.microsoft.com/office/2006/metadata/properties" xmlns:ns2="fefde07d-ef57-41f4-beb3-8a1cb93c0dcc" xmlns:ns3="4651db90-45f2-42cc-9599-6fe15ad4d67f" targetNamespace="http://schemas.microsoft.com/office/2006/metadata/properties" ma:root="true" ma:fieldsID="f7efe6b603a5e0ac5b13c8464090f462" ns2:_="" ns3:_="">
    <xsd:import namespace="fefde07d-ef57-41f4-beb3-8a1cb93c0dcc"/>
    <xsd:import namespace="4651db90-45f2-42cc-9599-6fe15ad4d6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fde07d-ef57-41f4-beb3-8a1cb93c0d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1db90-45f2-42cc-9599-6fe15ad4d67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4F1730-B1BF-4672-A074-4F78764C8736}">
  <ds:schemaRefs>
    <ds:schemaRef ds:uri="4651db90-45f2-42cc-9599-6fe15ad4d67f"/>
    <ds:schemaRef ds:uri="fefde07d-ef57-41f4-beb3-8a1cb93c0d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EAF0366-F632-4546-9207-2D322628ECFE}">
  <ds:schemaRefs>
    <ds:schemaRef ds:uri="4651db90-45f2-42cc-9599-6fe15ad4d67f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fefde07d-ef57-41f4-beb3-8a1cb93c0dcc"/>
  </ds:schemaRefs>
</ds:datastoreItem>
</file>

<file path=customXml/itemProps3.xml><?xml version="1.0" encoding="utf-8"?>
<ds:datastoreItem xmlns:ds="http://schemas.openxmlformats.org/officeDocument/2006/customXml" ds:itemID="{E297BCAB-9F5E-4710-9983-8EA61BF963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Titel_01_Bild</Template>
  <TotalTime>0</TotalTime>
  <Words>495</Words>
  <Application>Microsoft Office PowerPoint</Application>
  <PresentationFormat>Breitbild</PresentationFormat>
  <Paragraphs>73</Paragraphs>
  <Slides>9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15</vt:i4>
      </vt:variant>
      <vt:variant>
        <vt:lpstr>Folientitel</vt:lpstr>
      </vt:variant>
      <vt:variant>
        <vt:i4>9</vt:i4>
      </vt:variant>
    </vt:vector>
  </HeadingPairs>
  <TitlesOfParts>
    <vt:vector size="33" baseType="lpstr">
      <vt:lpstr>Arial</vt:lpstr>
      <vt:lpstr>Avenir Black</vt:lpstr>
      <vt:lpstr>Avenir Book</vt:lpstr>
      <vt:lpstr>Avenir Heavy</vt:lpstr>
      <vt:lpstr>Avenir Light</vt:lpstr>
      <vt:lpstr>Avenir Medium Oblique</vt:lpstr>
      <vt:lpstr>Avenir Next</vt:lpstr>
      <vt:lpstr>Calibri</vt:lpstr>
      <vt:lpstr>Wingdings</vt:lpstr>
      <vt:lpstr>Mastertitel_01_Bild</vt:lpstr>
      <vt:lpstr>Mastertitel_02_Logo</vt:lpstr>
      <vt:lpstr>Mastertitel_03_Typo</vt:lpstr>
      <vt:lpstr>Master Inhalt/Overview</vt:lpstr>
      <vt:lpstr>Master Hintergrund 01 Kreislinien</vt:lpstr>
      <vt:lpstr>Master Hintergrund 02 Vollkreis links</vt:lpstr>
      <vt:lpstr>Master Hintergrund 03 Vollkreis rechts</vt:lpstr>
      <vt:lpstr>Master Hintergrund 04 Vollkreis 2 rechts</vt:lpstr>
      <vt:lpstr>Master Hintergrund 05 Kreis weiss</vt:lpstr>
      <vt:lpstr>Master Hintergrund 06 Kreis weiss 2</vt:lpstr>
      <vt:lpstr>Master Hintergrund 07 Kreis weiss</vt:lpstr>
      <vt:lpstr>Master Hintergrund Bild 01</vt:lpstr>
      <vt:lpstr>Master Hintergrund Bild 02</vt:lpstr>
      <vt:lpstr>Master Hintergrund Bild 03</vt:lpstr>
      <vt:lpstr>Master Hintergrund Bild 04</vt:lpstr>
      <vt:lpstr>Live User Research Session </vt:lpstr>
      <vt:lpstr>PowerPoint-Präsentation</vt:lpstr>
      <vt:lpstr>How to carry out a successful interview: </vt:lpstr>
      <vt:lpstr>How might we make remote legal team work more fun?</vt:lpstr>
      <vt:lpstr>A few points to remember when carrying out an user interview.  Very short teaser: </vt:lpstr>
      <vt:lpstr>What did we learn with our user research so far? Lots! </vt:lpstr>
      <vt:lpstr>Thank you for your active participation! We cordially invite you to:</vt:lpstr>
      <vt:lpstr> Q + A's Time for short questions? </vt:lpstr>
      <vt:lpstr>(That‘s it for now regarding User Research) (to be continued another time…)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Gessner</dc:creator>
  <cp:lastModifiedBy>Karla Schlaepfer</cp:lastModifiedBy>
  <cp:revision>25</cp:revision>
  <dcterms:created xsi:type="dcterms:W3CDTF">2019-08-10T13:24:20Z</dcterms:created>
  <dcterms:modified xsi:type="dcterms:W3CDTF">2020-10-03T13:37:09Z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0x0101007B2D6EEDB075054CA8FFE7DBCBE741C5</vt:lpwstr>
  </property>
</Properties>
</file>